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Do Hyeon" pitchFamily="2" charset="-127"/>
      <p:regular r:id="rId47"/>
    </p:embeddedFont>
    <p:embeddedFont>
      <p:font typeface="Jua" pitchFamily="2" charset="-127"/>
      <p:regular r:id="rId48"/>
    </p:embeddedFont>
    <p:embeddedFont>
      <p:font typeface="Trebuchet MS" panose="020B0703020202090204" pitchFamily="34" charset="0"/>
      <p:regular r:id="rId49"/>
      <p:bold r:id="rId50"/>
      <p:italic r:id="rId51"/>
    </p:embeddedFont>
    <p:embeddedFont>
      <p:font typeface="Ubuntu" panose="020B0504030602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ACC0FD-AEE0-4E39-8839-976C53EDC0D0}">
  <a:tblStyle styleId="{B3ACC0FD-AEE0-4E39-8839-976C53EDC0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0"/>
  </p:normalViewPr>
  <p:slideViewPr>
    <p:cSldViewPr snapToGrid="0">
      <p:cViewPr varScale="1">
        <p:scale>
          <a:sx n="158" d="100"/>
          <a:sy n="158" d="100"/>
        </p:scale>
        <p:origin x="5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e66477feb_1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e66477feb_1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Response to drug 카테고리에서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dccf729e5_1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dccf729e5_1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카페인은 체내로 섭취 후 간에서 주로 이 세가지 대사산물로 분해됩니다.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caffeine level~~~(설명)  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카페인의 대사속도도 보통 사용하는 지표가 있습니다. metabolite 중에서 실질적으로 80% 정도를 차지하는 paraxanthine으로 봤을 때,  paraxanthine to caffeine ratio가 낮을수록 caffeine이 대사가 잘 안 되는 SLOW metabolism입니다. 대사가 잘 안되므로 이런 사람들은 coffee consumption이 낮습니다.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dccf729e5_1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dccf729e5_1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이건 GWAS에서 본 caffeine metabolism 과 관련된 정보고 이런 SNP들이 관여~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((GWAS)는자가보고 된 커피 및 카페인 섭취와 관련된 8 개의 유전자 loci를 확인하였고  각 자리의 snp는 하나 이상의 대사물질들 관련되어있다.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예를 들어  chr15번 q24.1에서 염기가 "A’로 변하는 rs12909047 snp-allele이 관찰된다면, 이는 높은 caffeine level, 낮은 parazanthine 대 caffeine 비율,  낮은 theophylline 수치를 일으켜서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결과적으로 low metabolism 를 일으킨다.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caffeine database에 제시된 alt들을 낮은 metabolism을 일으키고, 이에 따라 낮은 커피 소비량을 일으킨다.)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dccf729e5_3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dccf729e5_3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결과와 비교했을 때 지혜언니와 소령이가 rs1260326이 T로 되어 있어서 SLOW metabolism 경향이 나타날 수 있다고 했는데, 지혜언니는 het 였고, 소령이는 hom인데 실제로 지혜언니는 커피를 마시지 않는데, 소령이는 핫식스를 마셔도 잠을 잘 잔다고 합니다. (분석한 것과 일치와 불일치)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dccf729e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dccf729e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dccf729e5_16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dccf729e5_16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dccf729e5_2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dccf729e5_29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dccf729e5_29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dccf729e5_29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dccf729e5_2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dccf729e5_2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dccf729e5_29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dccf729e5_29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e66477feb_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e66477feb_3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dc9665d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dc9665d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e66477feb_5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e66477feb_5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익숙한 해열 진통제인 아세트아미노펜.  COX의 작용을 저해해 프로스타클란딘 생성을 막아 작용.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dccf729e5_1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dccf729e5_1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아세트아미노펜 복용시 대부분은 sulfation되어 detoxification되고 제거됨. 그러나 일부(5~7%)는 간에서 시토크롬P450에 의해 NAPQI로 바뀜.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 SNP를 가진 사람들은 이 과정에서 NAPQI가 conjugation이 되지 않아 독성을 띄게 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6명 모두 없음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e66477f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e66477f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비타민 K의 길항제로 혈액응고를 막는 와파린. 항응고제. SNP에 따라서 와파린을 얼마나 복용해야하는지 달라짐(대사 능력이 달라서).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주로 VKORC, CYP2C9 gene이 중요한 역할. 해당 SNP를 가지고 있으면 와파린을 많이 복용해야하는 사람~rs749671 등이 lead SNP.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6명 모두 없음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e66477fe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e66477fe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메틸페니데이트. ADHD(주의력 결핍 장애)나 기면증 등의 치료에 쓰이는 중추 신경에 작용하는 각성제.  아이들이 복용시 side effect로 혈압 변화가 간혹 보고됨.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조사 결과 해당 SNP 있으면 혈압 상승. 대부분 심혈관계 관련 SNP. 6명 모두 없음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e66477feb_1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e66477feb_1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콜린에스테라제 인히비터는 콜린에스테라제를 억제하는 물질인데 콜린에스테라제는 아세틸콜린을 분해하는 애야. 그래서 해당 약물을 사용하면 아세티콜린 수치가 올라가서 정상적으로 유지돼. 알츠하이머 치료제로 사용이 됩니다.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에스엔피가 있으면 콜린에스테라제에 대해 반응이 일어나지 않아 치료효과가 미약해.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e66477feb_1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e66477feb_1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인슐린은 혈당을 낮추는 당뇨병 치료제로서 사용이 되는데 해당 에스엔피가 있으면 인슐린 저항성이 발생해 인슐린 저항성이 발생하면 혈당을 낮추는 인슐린의 효과가 떨어져서 치료 효율이 감소해.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6명 모두 알에스 일이영팔이 공통으로 발견되었어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e66477fe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e66477fe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VEP annotation 결과 drug response로 나옴. 확인해보니 PROP SOA 퀴닌 카페인 등등 쓴 맛을 내는 약물로 테스트시 쓴 맛을 느낌.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bitter taste receptor cluster의 발현에 관여하는 SNP들.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SNP들을 가지고 있으면 쓴 맛 인식의 한계치가 높음(쓴 맛 인식을 잘 함) 여섯 명 전부 가진 건 없었지만 상당히 많이 겹침!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dccf729e5_29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7dccf729e5_29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조사한 SNP의 존재 여부를 표로 정리해봤습니다. 존재하는 것을 1로 나타냈고 오른쪽에 해당 trait를 제시하였는데, 모두에게 나타난 것은 insulin이었고, 가장 적게 나타난 것은 bitter taste 입니다.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e66477feb_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e66477feb_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6명 공통으로 겹치는 것은 90개가 나왔는데 저희 카테고리에 있는 것 위주로 진행하여서 주로 나온 pathogenic한거나 blood protein level 같은 건 간단하게 보고 넘어갔습니다.(저희 카테고리에 있는 거 위주로 확인을 진행하였습니다.)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Adult asthma : 성인 천식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Age at menopause : 폐경기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chronic pancreatitis : 만성췌장염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Cardiovascular disease : 심혈관계 질환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Chronic kidney disease : 만성신장병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Febrile seizures : 열성경련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Gout : 통풍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Hippocampal atrophy : 해마 위축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Migraine / Platelet aggregation : 편두통 / 혈소판응집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Myringotomy : 고막절개술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Psoriasis : 건선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Schizophrenia : 조현병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Sjogren's syndrome : 쇼그렌 증후군(입이 마르고 눈이 건조한 만성 자가면역질환)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e66477feb_5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e66477feb_5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e66477feb_57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e66477feb_57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저희는 크게 4가지 과정을 수행했는데요,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먼저 exome sequencing 한 data를 germline variant call  pipeline 을 거쳤고, 그 중 Nonsynonymous만 뽑아서 어떤 특성을 가지는지 GWAS를 통해 보려고 했습니다.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GWAS를 사용하면서 SNP와 형질과의 인과관계가 구체적으로 명시되지 않은 목록들이 꽤 있었습니다. 예를 들어 response to caffeine 이런 식으로만 되어 있고 추가정보가 없어서.. 관심 있는 항목들을 카테고리화하고 관련 정보를 GWAS에서 선별했고 해당 SNP에 대해 논문을 참고해서 metabolism을 조사했습니다.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그리고 저희의 SNP와 비교하고 일치하는지 확인해 봤습니다.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또한 annotation tool 간에 비교도 진행했는데요, tool 들이 어떤 목적을 가지고, 어떤 장단점이 있는지 비교해보았습니다.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dccf729e5_5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dccf729e5_5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dccf729e5_5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dccf729e5_5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dccf729e5_5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dccf729e5_5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dccf729e5_5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dccf729e5_5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7dccf729e5_5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7dccf729e5_5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dccf729e5_5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dccf729e5_5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7dccf729e5_1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7dccf729e5_1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e66477feb_3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e66477feb_3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dccf729e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dccf729e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dccf729e5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dccf729e5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PLOS Computational Biology</a:t>
            </a:r>
            <a:endParaRPr sz="7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e66477feb_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e66477feb_4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germline variant calling pipeline을 사용했습니다.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raw data를 trimming 하고 alignment를 진행하면서 bowtie2와 samtools를 거치고 GATK를 사용해서 가공한 BAM 파일을 strelka와 Haplotype caller로 variant calling 하였고 annotation 해주었습니다.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annotation tool은 VEP와 Annovar를 주로 사용했고, 나머지 툴은 부가적으로 비교분석을 진행했습니다.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7e66477feb_5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7e66477feb_5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e66477feb_5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7e66477feb_5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7dccf729e5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7dccf729e5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e66477feb_1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e66477feb_1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dc9665d1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dc9665d10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ea12b43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ea12b43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dc9665d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dc9665d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6명 중 4명은 NCAD-Metabolism catalog 를 담당했고 2명은 SNP annotation tool 비교를 담당해서 진행하였습니다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dccf729e5_2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dccf729e5_2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NCAD 는 니코틴, 카페인, 술, 의약품의 약자인데, 일상생활에서 특히 섭취 빈도가 높으면서 관심있는 물질들로 골랐습니다. 이것들의 metabolism 정보를 GWAS에서 선별해서 해당 SNP에 따라 어떤 형질을 가질 수 있는지 구체적으로 작성해서 catalog를 만들었습니다. 이걸 저희의 자료와 비교해 봤고 실제 개인의 특성과 일치하는지 확인했습니다.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dccf729e5_3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dccf729e5_3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니코틴은 체내에서 많은 물질로 대사됩니다. 그 중 nicotine의 80% 정도는 코티닌으로 대사되고, 이 코티닌는  3’hydroxycotinine으로 대사되고, 이 과정에서 CYP2A6라는 효소가 관여합니다.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NMR이라고 불리는 니코틴 대사 비율을 나타내는 지표가 있는데, hydroxycotinine 대 코티닌 비율을 의미해서. NMR 값이 클수록 니코틴 대사 속도가 빠른 것을 알 수 있습니다. 니코틴은 중독성이 있어서 사람은 체내에 동일한 니코틴 수준을 유지하려고 하는데 NMR 값이 커서 니코틴 대사가 빨리 일어나는 사람들은 NMR이 낮은 사람에 비해 더 담배를 많이 피는 경향이 있고,  담배 연기에 더 많이 노출되어 폐암에 걸릴 위험이 더 높다고 합니다.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(NMR은 80%정도 유전가능하다고 합니다..)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(니코틴은 담배의 대표적인 정신 활성 화합물이다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니코틴은 체내에서 20가지가 넘는 물질들로 대사된다. 그중에서 80%는 코티닌으로 대사되고, 코티닌는  3’hydroxycotinine으로 대사된다. 이때 CYP2A6라는 효소가 이용된다.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NMR이라고 불리는 니코틴 대사 비율은 </a:t>
            </a:r>
            <a:r>
              <a:rPr lang="ko">
                <a:solidFill>
                  <a:schemeClr val="dk1"/>
                </a:solidFill>
              </a:rPr>
              <a:t>hydroxycotinine 대 코티닌 비율로 전통적으로 자주 사용되어 왔다. 높은 NMR은 높은 니코틴 대사 속도를 의미한다.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NMR이 높은 사람은  체내에 동일한 니코틴 수준을 유지하기 위해  NMR이 낮은 사람에 비해 더 많은 담배를 피게 되고, 이는  담배 연기 발암물질에 더 많이 노출되어 폐암에 걸릴 위험이 더 높다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NMR은 80%정도 유전가능하다고 한다..)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dccf729e5_3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dccf729e5_36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SNP를 가진 사람들은 FAST metabolism 이 일어나서 더 니코틴을 많이 섭취하게 되어 nicotine consumption, dependence, disease risk가 높게 나타났고 저희 중에는 나타나지 않았습니다.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172" y="205014"/>
            <a:ext cx="82290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172" y="1203386"/>
            <a:ext cx="82290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829000" y="2320437"/>
            <a:ext cx="2490600" cy="488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Acetaminophen</a:t>
            </a:r>
            <a:endParaRPr sz="13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4654187" y="2320375"/>
            <a:ext cx="2490600" cy="488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Warfarin</a:t>
            </a:r>
            <a:endParaRPr sz="13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1829000" y="2972430"/>
            <a:ext cx="2490600" cy="4881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Methylphenidate</a:t>
            </a:r>
            <a:endParaRPr sz="13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0" name="Google Shape;60;p14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61" name="Google Shape;61;p14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63" name="Google Shape;63;p14"/>
          <p:cNvSpPr/>
          <p:nvPr/>
        </p:nvSpPr>
        <p:spPr>
          <a:xfrm>
            <a:off x="4654187" y="1654706"/>
            <a:ext cx="2490600" cy="4881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Thiopurine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829025" y="989029"/>
            <a:ext cx="2490600" cy="488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Tamsulosin</a:t>
            </a:r>
            <a:endParaRPr sz="13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4654233" y="989035"/>
            <a:ext cx="2490600" cy="488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Opiate </a:t>
            </a:r>
            <a:r>
              <a:rPr lang="ko" sz="13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(heroin, orphine...)</a:t>
            </a:r>
            <a:endParaRPr sz="1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829045" y="1654695"/>
            <a:ext cx="2490600" cy="4881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Quetiapine</a:t>
            </a:r>
            <a:endParaRPr sz="1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654208" y="2986059"/>
            <a:ext cx="2490600" cy="4881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Cholinesterase inhibitor</a:t>
            </a:r>
            <a:endParaRPr sz="1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1829020" y="3651728"/>
            <a:ext cx="2490600" cy="488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Insulin</a:t>
            </a:r>
            <a:endParaRPr sz="1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4654208" y="3651725"/>
            <a:ext cx="2490600" cy="488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Bitter taste</a:t>
            </a:r>
            <a:endParaRPr sz="1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995750" y="4237500"/>
            <a:ext cx="51525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Trebuchet MS"/>
                <a:ea typeface="Trebuchet MS"/>
                <a:cs typeface="Trebuchet MS"/>
                <a:sym typeface="Trebuchet MS"/>
              </a:rPr>
              <a:t>GWAS Catalog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- Response to Drug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Trebuchet MS"/>
                <a:ea typeface="Trebuchet MS"/>
                <a:cs typeface="Trebuchet MS"/>
                <a:sym typeface="Trebuchet MS"/>
              </a:rPr>
              <a:t>VEP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- Clinical significance / drug response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3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254" name="Google Shape;254;p23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AD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56" name="Google Shape;256;p23"/>
          <p:cNvSpPr/>
          <p:nvPr/>
        </p:nvSpPr>
        <p:spPr>
          <a:xfrm>
            <a:off x="1064525" y="1453513"/>
            <a:ext cx="1261800" cy="658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latin typeface="Trebuchet MS"/>
                <a:ea typeface="Trebuchet MS"/>
                <a:cs typeface="Trebuchet MS"/>
                <a:sym typeface="Trebuchet MS"/>
              </a:rPr>
              <a:t>caffeine</a:t>
            </a:r>
            <a:endParaRPr sz="1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3292325" y="1580861"/>
            <a:ext cx="2656200" cy="449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theophylline</a:t>
            </a:r>
            <a:endParaRPr sz="9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(1,3dimethylxanthine [13X]) 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3292325" y="1012000"/>
            <a:ext cx="2656200" cy="449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paraxanthine </a:t>
            </a:r>
            <a:endParaRPr sz="9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(1,7 dimethylxanthine [17X])</a:t>
            </a:r>
            <a:endParaRPr sz="9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3292325" y="2149723"/>
            <a:ext cx="2656200" cy="449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theobromine</a:t>
            </a:r>
            <a:endParaRPr sz="9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(3,7 dimethylxan-thine [37X])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0" name="Google Shape;260;p23"/>
          <p:cNvCxnSpPr/>
          <p:nvPr/>
        </p:nvCxnSpPr>
        <p:spPr>
          <a:xfrm rot="10800000" flipH="1">
            <a:off x="2326313" y="1803300"/>
            <a:ext cx="751200" cy="24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23"/>
          <p:cNvSpPr txBox="1"/>
          <p:nvPr/>
        </p:nvSpPr>
        <p:spPr>
          <a:xfrm>
            <a:off x="993650" y="2718600"/>
            <a:ext cx="3198600" cy="22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Trebuchet MS"/>
                <a:ea typeface="Trebuchet MS"/>
                <a:cs typeface="Trebuchet MS"/>
                <a:sym typeface="Trebuchet MS"/>
              </a:rPr>
              <a:t>⚫  caffeine level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⚫  </a:t>
            </a:r>
            <a:r>
              <a:rPr lang="ko" sz="1200">
                <a:latin typeface="Trebuchet MS"/>
                <a:ea typeface="Trebuchet MS"/>
                <a:cs typeface="Trebuchet MS"/>
                <a:sym typeface="Trebuchet MS"/>
              </a:rPr>
              <a:t>paraxanthine level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⚫  </a:t>
            </a:r>
            <a:r>
              <a:rPr lang="ko" sz="1200">
                <a:latin typeface="Trebuchet MS"/>
                <a:ea typeface="Trebuchet MS"/>
                <a:cs typeface="Trebuchet MS"/>
                <a:sym typeface="Trebuchet MS"/>
              </a:rPr>
              <a:t>theophylline level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⚫  </a:t>
            </a:r>
            <a:r>
              <a:rPr lang="ko" sz="1200">
                <a:latin typeface="Trebuchet MS"/>
                <a:ea typeface="Trebuchet MS"/>
                <a:cs typeface="Trebuchet MS"/>
                <a:sym typeface="Trebuchet MS"/>
              </a:rPr>
              <a:t>theobromine level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⚫  </a:t>
            </a:r>
            <a:r>
              <a:rPr lang="ko" sz="1200" b="1">
                <a:latin typeface="Trebuchet MS"/>
                <a:ea typeface="Trebuchet MS"/>
                <a:cs typeface="Trebuchet MS"/>
                <a:sym typeface="Trebuchet MS"/>
              </a:rPr>
              <a:t>paraxanthine to caffeine ratio *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2" name="Google Shape;262;p23"/>
          <p:cNvCxnSpPr/>
          <p:nvPr/>
        </p:nvCxnSpPr>
        <p:spPr>
          <a:xfrm>
            <a:off x="2727925" y="3601875"/>
            <a:ext cx="0" cy="219600"/>
          </a:xfrm>
          <a:prstGeom prst="straightConnector1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3" name="Google Shape;263;p23"/>
          <p:cNvCxnSpPr/>
          <p:nvPr/>
        </p:nvCxnSpPr>
        <p:spPr>
          <a:xfrm rot="10800000">
            <a:off x="2412375" y="2811450"/>
            <a:ext cx="0" cy="204600"/>
          </a:xfrm>
          <a:prstGeom prst="straightConnector1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4" name="Google Shape;264;p23"/>
          <p:cNvCxnSpPr/>
          <p:nvPr/>
        </p:nvCxnSpPr>
        <p:spPr>
          <a:xfrm>
            <a:off x="2737775" y="3206025"/>
            <a:ext cx="0" cy="198900"/>
          </a:xfrm>
          <a:prstGeom prst="straightConnector1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5" name="Google Shape;265;p23"/>
          <p:cNvCxnSpPr/>
          <p:nvPr/>
        </p:nvCxnSpPr>
        <p:spPr>
          <a:xfrm>
            <a:off x="3890075" y="3690525"/>
            <a:ext cx="726900" cy="0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23"/>
          <p:cNvSpPr txBox="1"/>
          <p:nvPr/>
        </p:nvSpPr>
        <p:spPr>
          <a:xfrm>
            <a:off x="185475" y="4889750"/>
            <a:ext cx="8899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</a:rPr>
              <a:t>Cornelis, Marilyn C., et al. "Genome-wide association study of caffeine metabolites provides new insights to caffeine metabolism and dietary caffeine-consumption behavior." </a:t>
            </a:r>
            <a:r>
              <a:rPr lang="ko" sz="600" i="1">
                <a:solidFill>
                  <a:srgbClr val="666666"/>
                </a:solidFill>
              </a:rPr>
              <a:t>Human molecular genetics</a:t>
            </a:r>
            <a:r>
              <a:rPr lang="ko" sz="600">
                <a:solidFill>
                  <a:srgbClr val="666666"/>
                </a:solidFill>
              </a:rPr>
              <a:t> 25.24 (2016): 5472-5482.</a:t>
            </a:r>
            <a:endParaRPr sz="600">
              <a:solidFill>
                <a:srgbClr val="666666"/>
              </a:solidFill>
            </a:endParaRPr>
          </a:p>
        </p:txBody>
      </p:sp>
      <p:cxnSp>
        <p:nvCxnSpPr>
          <p:cNvPr id="267" name="Google Shape;267;p23"/>
          <p:cNvCxnSpPr/>
          <p:nvPr/>
        </p:nvCxnSpPr>
        <p:spPr>
          <a:xfrm>
            <a:off x="3077525" y="1012000"/>
            <a:ext cx="2178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23"/>
          <p:cNvCxnSpPr/>
          <p:nvPr/>
        </p:nvCxnSpPr>
        <p:spPr>
          <a:xfrm>
            <a:off x="3079775" y="2571748"/>
            <a:ext cx="2133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3"/>
          <p:cNvCxnSpPr/>
          <p:nvPr/>
        </p:nvCxnSpPr>
        <p:spPr>
          <a:xfrm rot="10800000">
            <a:off x="3077450" y="1000300"/>
            <a:ext cx="18300" cy="1568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23"/>
          <p:cNvSpPr txBox="1"/>
          <p:nvPr/>
        </p:nvSpPr>
        <p:spPr>
          <a:xfrm>
            <a:off x="5025650" y="3287450"/>
            <a:ext cx="2642700" cy="764100"/>
          </a:xfrm>
          <a:prstGeom prst="rect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71" name="Google Shape;271;p23"/>
          <p:cNvSpPr txBox="1"/>
          <p:nvPr/>
        </p:nvSpPr>
        <p:spPr>
          <a:xfrm>
            <a:off x="5079873" y="3339300"/>
            <a:ext cx="26427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SLOW metabolism</a:t>
            </a:r>
            <a:endParaRPr sz="12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Lower coffee consumption</a:t>
            </a:r>
            <a:endParaRPr sz="12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2" name="Google Shape;272;p23"/>
          <p:cNvCxnSpPr/>
          <p:nvPr/>
        </p:nvCxnSpPr>
        <p:spPr>
          <a:xfrm>
            <a:off x="2727913" y="3997500"/>
            <a:ext cx="0" cy="219600"/>
          </a:xfrm>
          <a:prstGeom prst="straightConnector1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3" name="Google Shape;273;p23"/>
          <p:cNvCxnSpPr/>
          <p:nvPr/>
        </p:nvCxnSpPr>
        <p:spPr>
          <a:xfrm>
            <a:off x="3664200" y="4381650"/>
            <a:ext cx="0" cy="219600"/>
          </a:xfrm>
          <a:prstGeom prst="straightConnector1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75" y="1677650"/>
            <a:ext cx="7973650" cy="2415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4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280" name="Google Shape;280;p24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AD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82" name="Google Shape;282;p24"/>
          <p:cNvSpPr/>
          <p:nvPr/>
        </p:nvSpPr>
        <p:spPr>
          <a:xfrm>
            <a:off x="7581075" y="1668400"/>
            <a:ext cx="524400" cy="2415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6576200" y="1001750"/>
            <a:ext cx="2437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Low  metabolism </a:t>
            </a:r>
            <a:endParaRPr sz="1100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Low  coffee  consumption</a:t>
            </a:r>
            <a:endParaRPr sz="1100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4" name="Google Shape;284;p24"/>
          <p:cNvCxnSpPr/>
          <p:nvPr/>
        </p:nvCxnSpPr>
        <p:spPr>
          <a:xfrm>
            <a:off x="7827425" y="1485600"/>
            <a:ext cx="0" cy="180000"/>
          </a:xfrm>
          <a:prstGeom prst="straightConnector1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3">
            <a:alphaModFix/>
          </a:blip>
          <a:srcRect r="11832"/>
          <a:stretch/>
        </p:blipFill>
        <p:spPr>
          <a:xfrm>
            <a:off x="554225" y="1803275"/>
            <a:ext cx="8099976" cy="1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25" y="1997975"/>
            <a:ext cx="8026600" cy="1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 txBox="1"/>
          <p:nvPr/>
        </p:nvSpPr>
        <p:spPr>
          <a:xfrm>
            <a:off x="459200" y="1241975"/>
            <a:ext cx="3467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Trebuchet MS"/>
                <a:ea typeface="Trebuchet MS"/>
                <a:cs typeface="Trebuchet MS"/>
                <a:sym typeface="Trebuchet MS"/>
              </a:rPr>
              <a:t>gwas catalog_caffeine </a:t>
            </a:r>
            <a:r>
              <a:rPr lang="ko" sz="1500" b="1">
                <a:latin typeface="Trebuchet MS"/>
                <a:ea typeface="Trebuchet MS"/>
                <a:cs typeface="Trebuchet MS"/>
                <a:sym typeface="Trebuchet MS"/>
              </a:rPr>
              <a:t>결과</a:t>
            </a:r>
            <a:endParaRPr sz="1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25" y="3359925"/>
            <a:ext cx="8026600" cy="5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 txBox="1"/>
          <p:nvPr/>
        </p:nvSpPr>
        <p:spPr>
          <a:xfrm>
            <a:off x="503475" y="2899025"/>
            <a:ext cx="13962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Trebuchet MS"/>
                <a:ea typeface="Trebuchet MS"/>
                <a:cs typeface="Trebuchet MS"/>
                <a:sym typeface="Trebuchet MS"/>
              </a:rPr>
              <a:t>rs1260326 -T</a:t>
            </a:r>
            <a:endParaRPr sz="13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358300" y="2419350"/>
            <a:ext cx="2229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rs1260326 - </a:t>
            </a:r>
            <a:r>
              <a:rPr lang="ko" sz="1300" b="1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지혜, 소령</a:t>
            </a:r>
            <a:endParaRPr sz="1300" b="1">
              <a:solidFill>
                <a:srgbClr val="98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25"/>
          <p:cNvSpPr/>
          <p:nvPr/>
        </p:nvSpPr>
        <p:spPr>
          <a:xfrm>
            <a:off x="383000" y="268375"/>
            <a:ext cx="55407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#1. N</a:t>
            </a:r>
            <a:r>
              <a:rPr lang="ko" sz="2600" b="1" i="1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AD - Metabolism Catalog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5907600" y="4086625"/>
            <a:ext cx="2587800" cy="7194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155CC"/>
              </a:solidFill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5964968" y="4086613"/>
            <a:ext cx="274095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SLOW metabolism</a:t>
            </a:r>
            <a:endParaRPr sz="13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Lower coffee consumption</a:t>
            </a:r>
            <a:endParaRPr sz="13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554225" y="3327100"/>
            <a:ext cx="701700" cy="295500"/>
          </a:xfrm>
          <a:prstGeom prst="rect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894275" y="2495550"/>
            <a:ext cx="3491400" cy="22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Trebuchet MS"/>
                <a:ea typeface="Trebuchet MS"/>
                <a:cs typeface="Trebuchet MS"/>
                <a:sym typeface="Trebuchet MS"/>
              </a:rPr>
              <a:t>⚫ initial alcohol sensitivity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⚫ </a:t>
            </a:r>
            <a:r>
              <a:rPr lang="ko" sz="1200">
                <a:latin typeface="Trebuchet MS"/>
                <a:ea typeface="Trebuchet MS"/>
                <a:cs typeface="Trebuchet MS"/>
                <a:sym typeface="Trebuchet MS"/>
              </a:rPr>
              <a:t>flushing      *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⚫ alcohol dehydrogenase [NADP+] 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measurement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6" name="Google Shape;306;p26"/>
          <p:cNvCxnSpPr/>
          <p:nvPr/>
        </p:nvCxnSpPr>
        <p:spPr>
          <a:xfrm>
            <a:off x="3011725" y="2600875"/>
            <a:ext cx="0" cy="240000"/>
          </a:xfrm>
          <a:prstGeom prst="straightConnector1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26"/>
          <p:cNvCxnSpPr/>
          <p:nvPr/>
        </p:nvCxnSpPr>
        <p:spPr>
          <a:xfrm>
            <a:off x="3970975" y="3185250"/>
            <a:ext cx="726900" cy="0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p26"/>
          <p:cNvSpPr txBox="1"/>
          <p:nvPr/>
        </p:nvSpPr>
        <p:spPr>
          <a:xfrm>
            <a:off x="5304100" y="2570775"/>
            <a:ext cx="2825700" cy="1270800"/>
          </a:xfrm>
          <a:prstGeom prst="rect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cxnSp>
        <p:nvCxnSpPr>
          <p:cNvPr id="309" name="Google Shape;309;p26"/>
          <p:cNvCxnSpPr/>
          <p:nvPr/>
        </p:nvCxnSpPr>
        <p:spPr>
          <a:xfrm>
            <a:off x="1885900" y="2913025"/>
            <a:ext cx="0" cy="240000"/>
          </a:xfrm>
          <a:prstGeom prst="straightConnector1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26"/>
          <p:cNvCxnSpPr/>
          <p:nvPr/>
        </p:nvCxnSpPr>
        <p:spPr>
          <a:xfrm rot="10800000">
            <a:off x="2268125" y="3536075"/>
            <a:ext cx="0" cy="240000"/>
          </a:xfrm>
          <a:prstGeom prst="straightConnector1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1" name="Google Shape;311;p26"/>
          <p:cNvSpPr/>
          <p:nvPr/>
        </p:nvSpPr>
        <p:spPr>
          <a:xfrm>
            <a:off x="930125" y="1549450"/>
            <a:ext cx="1261800" cy="42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Trebuchet MS"/>
                <a:ea typeface="Trebuchet MS"/>
                <a:cs typeface="Trebuchet MS"/>
                <a:sym typeface="Trebuchet MS"/>
              </a:rPr>
              <a:t>alcohol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4089050" y="3880475"/>
            <a:ext cx="49641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B7B7B7"/>
                </a:solidFill>
              </a:rPr>
              <a:t>* Flushing</a:t>
            </a:r>
            <a:r>
              <a:rPr lang="ko" sz="600">
                <a:solidFill>
                  <a:srgbClr val="B7B7B7"/>
                </a:solidFill>
              </a:rPr>
              <a:t> was defined by Thai SSADDA item E2A_1_BlushA, which translates to: ‘While drinking, has one or two drinks of alcohol ever caused you to flush or blush--that is, your face and hands felt hot and your face turned red?’ Subjects who answered ‘yes’ were classified as affected, and thse answered ‘no’ were classified as unaffected.</a:t>
            </a:r>
            <a:endParaRPr sz="6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1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3292325" y="1547424"/>
            <a:ext cx="1901400" cy="42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Acetaldehyde</a:t>
            </a:r>
            <a:r>
              <a:rPr lang="ko" sz="11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 (harmful)</a:t>
            </a:r>
            <a:endParaRPr sz="1100" b="1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4" name="Google Shape;314;p26"/>
          <p:cNvCxnSpPr/>
          <p:nvPr/>
        </p:nvCxnSpPr>
        <p:spPr>
          <a:xfrm>
            <a:off x="2331250" y="1759075"/>
            <a:ext cx="726900" cy="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26"/>
          <p:cNvSpPr/>
          <p:nvPr/>
        </p:nvSpPr>
        <p:spPr>
          <a:xfrm>
            <a:off x="6340325" y="1547424"/>
            <a:ext cx="1901400" cy="42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Acetate</a:t>
            </a:r>
            <a:r>
              <a:rPr lang="ko" sz="11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 (harmless)</a:t>
            </a:r>
            <a:endParaRPr sz="1100" b="1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6" name="Google Shape;316;p26"/>
          <p:cNvCxnSpPr/>
          <p:nvPr/>
        </p:nvCxnSpPr>
        <p:spPr>
          <a:xfrm>
            <a:off x="5403575" y="1759075"/>
            <a:ext cx="726900" cy="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26"/>
          <p:cNvCxnSpPr/>
          <p:nvPr/>
        </p:nvCxnSpPr>
        <p:spPr>
          <a:xfrm>
            <a:off x="5717575" y="1288275"/>
            <a:ext cx="0" cy="471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6"/>
          <p:cNvSpPr txBox="1"/>
          <p:nvPr/>
        </p:nvSpPr>
        <p:spPr>
          <a:xfrm>
            <a:off x="4935325" y="982413"/>
            <a:ext cx="2253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Alcohol dehydrogenase (NADP+)</a:t>
            </a:r>
            <a:endParaRPr sz="950"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9" name="Google Shape;319;p26"/>
          <p:cNvCxnSpPr>
            <a:stCxn id="313" idx="0"/>
          </p:cNvCxnSpPr>
          <p:nvPr/>
        </p:nvCxnSpPr>
        <p:spPr>
          <a:xfrm rot="10800000">
            <a:off x="4241525" y="1273524"/>
            <a:ext cx="1500" cy="273900"/>
          </a:xfrm>
          <a:prstGeom prst="straightConnector1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0" name="Google Shape;320;p26"/>
          <p:cNvSpPr txBox="1"/>
          <p:nvPr/>
        </p:nvSpPr>
        <p:spPr>
          <a:xfrm>
            <a:off x="3855575" y="943700"/>
            <a:ext cx="8745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E06666"/>
                </a:solidFill>
                <a:latin typeface="Trebuchet MS"/>
                <a:ea typeface="Trebuchet MS"/>
                <a:cs typeface="Trebuchet MS"/>
                <a:sym typeface="Trebuchet MS"/>
              </a:rPr>
              <a:t>flushing</a:t>
            </a:r>
            <a:endParaRPr sz="1200" b="1">
              <a:solidFill>
                <a:srgbClr val="E0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p26"/>
          <p:cNvSpPr/>
          <p:nvPr/>
        </p:nvSpPr>
        <p:spPr>
          <a:xfrm>
            <a:off x="383000" y="268375"/>
            <a:ext cx="55407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#1. NC</a:t>
            </a:r>
            <a:r>
              <a:rPr lang="ko" sz="2600" b="1" i="1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D - Metabolism Catalog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5346126" y="2608225"/>
            <a:ext cx="30273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GOOD metabolism</a:t>
            </a:r>
            <a:endParaRPr sz="13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more alcohol consumption</a:t>
            </a:r>
            <a:endParaRPr sz="13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risk factor for later alcohol </a:t>
            </a:r>
            <a:endParaRPr sz="13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   misuse (alcohol dependence)</a:t>
            </a:r>
            <a:endParaRPr sz="13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86500" y="4691075"/>
            <a:ext cx="79671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</a:rPr>
              <a:t>Gelernter, Joel, et al. "Genomewide association study of alcohol dependence and related traits in a Thai population." </a:t>
            </a:r>
            <a:r>
              <a:rPr lang="ko" sz="600" i="1">
                <a:solidFill>
                  <a:srgbClr val="666666"/>
                </a:solidFill>
              </a:rPr>
              <a:t>Alcoholism: Clinical and Experimental Research</a:t>
            </a:r>
            <a:r>
              <a:rPr lang="ko" sz="600">
                <a:solidFill>
                  <a:srgbClr val="666666"/>
                </a:solidFill>
              </a:rPr>
              <a:t> 42.5 (2018): 861-868.</a:t>
            </a:r>
            <a:endParaRPr sz="6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</a:rPr>
              <a:t>Edwards, Alexis C., et al. "Meta‐analysis of genetic influences on initial alcohol sensitivity." </a:t>
            </a:r>
            <a:r>
              <a:rPr lang="ko" sz="600" i="1">
                <a:solidFill>
                  <a:srgbClr val="666666"/>
                </a:solidFill>
              </a:rPr>
              <a:t>Alcoholism: Clinical and Experimental Research</a:t>
            </a:r>
            <a:r>
              <a:rPr lang="ko" sz="600">
                <a:solidFill>
                  <a:srgbClr val="666666"/>
                </a:solidFill>
              </a:rPr>
              <a:t> 42.12 (2018): 2349-2359.</a:t>
            </a:r>
            <a:endParaRPr sz="6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</a:rPr>
              <a:t>Suhre, Karsten, et al. "Connecting genetic risk to disease end points through the human blood plasma proteome." </a:t>
            </a:r>
            <a:r>
              <a:rPr lang="ko" sz="600" i="1">
                <a:solidFill>
                  <a:srgbClr val="666666"/>
                </a:solidFill>
              </a:rPr>
              <a:t>Nature communications</a:t>
            </a:r>
            <a:r>
              <a:rPr lang="ko" sz="600">
                <a:solidFill>
                  <a:srgbClr val="666666"/>
                </a:solidFill>
              </a:rPr>
              <a:t> 8.1 (2017): 1-14.</a:t>
            </a:r>
            <a:endParaRPr sz="6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7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329" name="Google Shape;329;p27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 - Metabolism Catalog</a:t>
              </a:r>
              <a:endParaRPr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1" name="Google Shape;331;p27"/>
          <p:cNvGrpSpPr/>
          <p:nvPr/>
        </p:nvGrpSpPr>
        <p:grpSpPr>
          <a:xfrm>
            <a:off x="152401" y="764845"/>
            <a:ext cx="8904331" cy="4274704"/>
            <a:chOff x="152400" y="764875"/>
            <a:chExt cx="8785724" cy="4434800"/>
          </a:xfrm>
        </p:grpSpPr>
        <p:pic>
          <p:nvPicPr>
            <p:cNvPr id="332" name="Google Shape;33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764875"/>
              <a:ext cx="8756058" cy="3845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4610100"/>
              <a:ext cx="8785724" cy="5895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4" name="Google Shape;334;p27"/>
          <p:cNvCxnSpPr/>
          <p:nvPr/>
        </p:nvCxnSpPr>
        <p:spPr>
          <a:xfrm rot="-5400000">
            <a:off x="5910550" y="544675"/>
            <a:ext cx="459600" cy="37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27"/>
          <p:cNvCxnSpPr/>
          <p:nvPr/>
        </p:nvCxnSpPr>
        <p:spPr>
          <a:xfrm rot="-5400000">
            <a:off x="5822125" y="681575"/>
            <a:ext cx="996600" cy="678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27"/>
          <p:cNvSpPr txBox="1"/>
          <p:nvPr/>
        </p:nvSpPr>
        <p:spPr>
          <a:xfrm>
            <a:off x="6186400" y="84425"/>
            <a:ext cx="1052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E06666"/>
                </a:solidFill>
                <a:latin typeface="Trebuchet MS"/>
                <a:ea typeface="Trebuchet MS"/>
                <a:cs typeface="Trebuchet MS"/>
                <a:sym typeface="Trebuchet MS"/>
              </a:rPr>
              <a:t>flushing </a:t>
            </a:r>
            <a:endParaRPr sz="1300" b="1">
              <a:solidFill>
                <a:srgbClr val="E0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06666"/>
                </a:solidFill>
                <a:latin typeface="Trebuchet MS"/>
                <a:ea typeface="Trebuchet MS"/>
                <a:cs typeface="Trebuchet MS"/>
                <a:sym typeface="Trebuchet MS"/>
              </a:rPr>
              <a:t>(lead SNP)</a:t>
            </a:r>
            <a:endParaRPr sz="800" b="1">
              <a:solidFill>
                <a:srgbClr val="E0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27"/>
          <p:cNvSpPr/>
          <p:nvPr/>
        </p:nvSpPr>
        <p:spPr>
          <a:xfrm>
            <a:off x="229750" y="926425"/>
            <a:ext cx="6159000" cy="822600"/>
          </a:xfrm>
          <a:prstGeom prst="rect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7"/>
          <p:cNvSpPr txBox="1"/>
          <p:nvPr/>
        </p:nvSpPr>
        <p:spPr>
          <a:xfrm>
            <a:off x="6507325" y="1059075"/>
            <a:ext cx="23019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BAD metabolism</a:t>
            </a:r>
            <a:endParaRPr sz="15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8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344" name="Google Shape;344;p28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46" name="Google Shape;346;p28"/>
          <p:cNvSpPr txBox="1"/>
          <p:nvPr/>
        </p:nvSpPr>
        <p:spPr>
          <a:xfrm>
            <a:off x="473675" y="1020624"/>
            <a:ext cx="31257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latin typeface="Trebuchet MS"/>
                <a:ea typeface="Trebuchet MS"/>
                <a:cs typeface="Trebuchet MS"/>
                <a:sym typeface="Trebuchet MS"/>
              </a:rPr>
              <a:t>gwas catalog_alcohol </a:t>
            </a:r>
            <a:r>
              <a:rPr lang="ko" sz="1500" b="1">
                <a:latin typeface="Trebuchet MS"/>
                <a:ea typeface="Trebuchet MS"/>
                <a:cs typeface="Trebuchet MS"/>
                <a:sym typeface="Trebuchet MS"/>
              </a:rPr>
              <a:t>결과</a:t>
            </a:r>
            <a:endParaRPr sz="1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7" name="Google Shape;3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0" y="1605750"/>
            <a:ext cx="8228501" cy="3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8"/>
          <p:cNvSpPr txBox="1"/>
          <p:nvPr/>
        </p:nvSpPr>
        <p:spPr>
          <a:xfrm>
            <a:off x="451925" y="2355475"/>
            <a:ext cx="31692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rs671</a:t>
            </a:r>
            <a:r>
              <a:rPr lang="ko" sz="2400" b="1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 - </a:t>
            </a:r>
            <a:r>
              <a:rPr lang="ko" sz="1300" b="1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은하,혜진,나림</a:t>
            </a:r>
            <a:endParaRPr sz="1300" b="1">
              <a:solidFill>
                <a:srgbClr val="98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9" name="Google Shape;3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00" y="3140200"/>
            <a:ext cx="8336248" cy="5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8"/>
          <p:cNvSpPr txBox="1"/>
          <p:nvPr/>
        </p:nvSpPr>
        <p:spPr>
          <a:xfrm>
            <a:off x="549875" y="4019375"/>
            <a:ext cx="1929900" cy="720600"/>
          </a:xfrm>
          <a:prstGeom prst="rect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1" name="Google Shape;351;p28"/>
          <p:cNvSpPr txBox="1"/>
          <p:nvPr/>
        </p:nvSpPr>
        <p:spPr>
          <a:xfrm>
            <a:off x="634775" y="4019375"/>
            <a:ext cx="1845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BAD metabolism</a:t>
            </a:r>
            <a:endParaRPr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flushing</a:t>
            </a:r>
            <a:endParaRPr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534500" y="3099350"/>
            <a:ext cx="846000" cy="720600"/>
          </a:xfrm>
          <a:prstGeom prst="rect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29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358" name="Google Shape;358;p29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60" name="Google Shape;3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900025"/>
            <a:ext cx="2678725" cy="8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25" y="3970325"/>
            <a:ext cx="7734026" cy="4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9"/>
          <p:cNvSpPr/>
          <p:nvPr/>
        </p:nvSpPr>
        <p:spPr>
          <a:xfrm>
            <a:off x="2349225" y="1761725"/>
            <a:ext cx="1653900" cy="4920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Tamsulosin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5196000" y="1740650"/>
            <a:ext cx="1964400" cy="551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방광 출구 근육 긴장 완화</a:t>
            </a:r>
            <a:endParaRPr sz="1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(배뇨장애 치료)</a:t>
            </a:r>
            <a:endParaRPr sz="11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5129650" y="2348425"/>
            <a:ext cx="37602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SNP에 따라 </a:t>
            </a:r>
            <a:r>
              <a:rPr lang="ko" sz="1200" b="1">
                <a:solidFill>
                  <a:schemeClr val="accent5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약물의 최대 혈청 농도</a:t>
            </a: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에 영향</a:t>
            </a:r>
            <a:endParaRPr sz="12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해당 SNP 있으면 복용 시 </a:t>
            </a:r>
            <a:r>
              <a:rPr lang="ko" sz="1000" b="1">
                <a:solidFill>
                  <a:srgbClr val="43434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tamsulosin의 최대 혈청 농도* 높음</a:t>
            </a:r>
            <a:endParaRPr sz="1000" b="1">
              <a:solidFill>
                <a:srgbClr val="434343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5" name="Google Shape;365;p29"/>
          <p:cNvCxnSpPr>
            <a:endCxn id="364" idx="1"/>
          </p:cNvCxnSpPr>
          <p:nvPr/>
        </p:nvCxnSpPr>
        <p:spPr>
          <a:xfrm rot="-5400000" flipH="1">
            <a:off x="4552150" y="2034175"/>
            <a:ext cx="591600" cy="563400"/>
          </a:xfrm>
          <a:prstGeom prst="bent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29"/>
          <p:cNvCxnSpPr/>
          <p:nvPr/>
        </p:nvCxnSpPr>
        <p:spPr>
          <a:xfrm rot="10800000" flipH="1">
            <a:off x="4149797" y="2004087"/>
            <a:ext cx="899700" cy="84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29"/>
          <p:cNvSpPr txBox="1"/>
          <p:nvPr/>
        </p:nvSpPr>
        <p:spPr>
          <a:xfrm>
            <a:off x="5118775" y="2885050"/>
            <a:ext cx="40035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99999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* 치료가 효과적이기 위해서, 최대 혈청 농도는 약물이 독성을 일으키는 농도보다 낮거나 독성을 </a:t>
            </a:r>
            <a:endParaRPr sz="600">
              <a:solidFill>
                <a:srgbClr val="99999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99999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 최소 이하로 유지할 정도여야 하고, 최저 혈청 농도는 약물이 효능을 보일 치료 범위 내에서 </a:t>
            </a:r>
            <a:endParaRPr sz="600">
              <a:solidFill>
                <a:srgbClr val="99999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99999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 유지되어야 함.</a:t>
            </a:r>
            <a:endParaRPr sz="6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6982075" y="3438475"/>
            <a:ext cx="18381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Trebuchet MS"/>
                <a:ea typeface="Trebuchet MS"/>
                <a:cs typeface="Trebuchet MS"/>
                <a:sym typeface="Trebuchet MS"/>
              </a:rPr>
              <a:t>Nobody</a:t>
            </a:r>
            <a:endParaRPr sz="2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 flipH="1">
            <a:off x="34300" y="4850750"/>
            <a:ext cx="87528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</a:rPr>
              <a:t>Takata, Ryo, et al. "Impact of four loci on serum tamsulosin hydrochloride concentration." </a:t>
            </a:r>
            <a:r>
              <a:rPr lang="ko" sz="600" i="1">
                <a:solidFill>
                  <a:srgbClr val="666666"/>
                </a:solidFill>
              </a:rPr>
              <a:t>Journal of human genetics</a:t>
            </a:r>
            <a:r>
              <a:rPr lang="ko" sz="600">
                <a:solidFill>
                  <a:srgbClr val="666666"/>
                </a:solidFill>
              </a:rPr>
              <a:t> 58.1 (2013): 21-26.</a:t>
            </a:r>
            <a:endParaRPr sz="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0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375" name="Google Shape;375;p30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77" name="Google Shape;3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872188"/>
            <a:ext cx="2368075" cy="855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0"/>
          <p:cNvSpPr txBox="1"/>
          <p:nvPr/>
        </p:nvSpPr>
        <p:spPr>
          <a:xfrm>
            <a:off x="7069475" y="3398025"/>
            <a:ext cx="18381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Trebuchet MS"/>
                <a:ea typeface="Trebuchet MS"/>
                <a:cs typeface="Trebuchet MS"/>
                <a:sym typeface="Trebuchet MS"/>
              </a:rPr>
              <a:t>Nobody</a:t>
            </a:r>
            <a:endParaRPr sz="2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9" name="Google Shape;3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3951075"/>
            <a:ext cx="7789504" cy="5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0"/>
          <p:cNvSpPr/>
          <p:nvPr/>
        </p:nvSpPr>
        <p:spPr>
          <a:xfrm>
            <a:off x="2425425" y="1675325"/>
            <a:ext cx="1706400" cy="5766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Opiate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(heroin, morphine...)</a:t>
            </a:r>
            <a:endParaRPr sz="11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5219825" y="1675330"/>
            <a:ext cx="1838100" cy="5766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중추 신경 억제</a:t>
            </a:r>
            <a:endParaRPr sz="1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(마약성 진통제)</a:t>
            </a:r>
            <a:endParaRPr sz="11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82" name="Google Shape;382;p30"/>
          <p:cNvCxnSpPr/>
          <p:nvPr/>
        </p:nvCxnSpPr>
        <p:spPr>
          <a:xfrm rot="10800000" flipH="1">
            <a:off x="4225997" y="2004087"/>
            <a:ext cx="899700" cy="84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" name="Google Shape;383;p30"/>
          <p:cNvCxnSpPr/>
          <p:nvPr/>
        </p:nvCxnSpPr>
        <p:spPr>
          <a:xfrm rot="-5400000" flipH="1">
            <a:off x="4604497" y="2057975"/>
            <a:ext cx="486900" cy="411000"/>
          </a:xfrm>
          <a:prstGeom prst="bent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30"/>
          <p:cNvCxnSpPr/>
          <p:nvPr/>
        </p:nvCxnSpPr>
        <p:spPr>
          <a:xfrm rot="10800000" flipH="1">
            <a:off x="4225997" y="2004087"/>
            <a:ext cx="899700" cy="84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p30"/>
          <p:cNvSpPr txBox="1"/>
          <p:nvPr/>
        </p:nvSpPr>
        <p:spPr>
          <a:xfrm>
            <a:off x="5125700" y="2308500"/>
            <a:ext cx="3180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SNP에 따라 </a:t>
            </a:r>
            <a:r>
              <a:rPr lang="ko" sz="1200" b="1">
                <a:solidFill>
                  <a:schemeClr val="accent5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약물 의존도</a:t>
            </a: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에 영향</a:t>
            </a:r>
            <a:endParaRPr sz="12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해당 SNP 있으면 복용 시 </a:t>
            </a:r>
            <a:r>
              <a:rPr lang="ko" sz="1000" b="1">
                <a:solidFill>
                  <a:srgbClr val="43434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opioid dependence 높음</a:t>
            </a:r>
            <a:endParaRPr sz="1000" b="1">
              <a:solidFill>
                <a:srgbClr val="434343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0" y="4843425"/>
            <a:ext cx="9144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rgbClr val="666666"/>
                </a:solidFill>
              </a:rPr>
              <a:t>Gelernter, Joel, et al. "Genome-wide association study of opioid dependence: multiple associations mapped to calcium and potassium pathways." </a:t>
            </a:r>
            <a:r>
              <a:rPr lang="ko" sz="600" i="1">
                <a:solidFill>
                  <a:srgbClr val="666666"/>
                </a:solidFill>
              </a:rPr>
              <a:t>Biological psychiatry</a:t>
            </a:r>
            <a:r>
              <a:rPr lang="ko" sz="600">
                <a:solidFill>
                  <a:srgbClr val="666666"/>
                </a:solidFill>
              </a:rPr>
              <a:t> 76.1 (2014): 66-74.</a:t>
            </a:r>
            <a:endParaRPr sz="6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31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392" name="Google Shape;392;p31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94" name="Google Shape;3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6" y="890858"/>
            <a:ext cx="2700375" cy="8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1"/>
          <p:cNvSpPr/>
          <p:nvPr/>
        </p:nvSpPr>
        <p:spPr>
          <a:xfrm>
            <a:off x="2425425" y="1633125"/>
            <a:ext cx="1653900" cy="544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Quetiapine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6" name="Google Shape;396;p31"/>
          <p:cNvSpPr/>
          <p:nvPr/>
        </p:nvSpPr>
        <p:spPr>
          <a:xfrm>
            <a:off x="5272200" y="1670625"/>
            <a:ext cx="2246100" cy="544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세로토닌, 도파민 작용 억제</a:t>
            </a:r>
            <a:endParaRPr sz="1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(정신분열, 조울증 치료)</a:t>
            </a:r>
            <a:endParaRPr sz="11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97" name="Google Shape;397;p31"/>
          <p:cNvCxnSpPr/>
          <p:nvPr/>
        </p:nvCxnSpPr>
        <p:spPr>
          <a:xfrm rot="10800000" flipH="1">
            <a:off x="4225997" y="1927887"/>
            <a:ext cx="899700" cy="84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8" name="Google Shape;398;p31"/>
          <p:cNvSpPr txBox="1"/>
          <p:nvPr/>
        </p:nvSpPr>
        <p:spPr>
          <a:xfrm>
            <a:off x="6832650" y="2722525"/>
            <a:ext cx="18381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Trebuchet MS"/>
                <a:ea typeface="Trebuchet MS"/>
                <a:cs typeface="Trebuchet MS"/>
                <a:sym typeface="Trebuchet MS"/>
              </a:rPr>
              <a:t>Nobody</a:t>
            </a:r>
            <a:endParaRPr sz="2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31"/>
          <p:cNvSpPr txBox="1"/>
          <p:nvPr/>
        </p:nvSpPr>
        <p:spPr>
          <a:xfrm>
            <a:off x="5129650" y="2272225"/>
            <a:ext cx="3120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SNP에 따라 </a:t>
            </a:r>
            <a:r>
              <a:rPr lang="ko" sz="1200" b="1">
                <a:solidFill>
                  <a:schemeClr val="accent5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치료 효과 정도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에 영향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SNP 종류에 따라 effect size 다름</a:t>
            </a:r>
            <a:endParaRPr sz="10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0" name="Google Shape;400;p31"/>
          <p:cNvCxnSpPr/>
          <p:nvPr/>
        </p:nvCxnSpPr>
        <p:spPr>
          <a:xfrm rot="-5400000" flipH="1">
            <a:off x="4558297" y="2032675"/>
            <a:ext cx="552600" cy="384300"/>
          </a:xfrm>
          <a:prstGeom prst="bentConnector3">
            <a:avLst>
              <a:gd name="adj1" fmla="val 98218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1" name="Google Shape;4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325" y="3176200"/>
            <a:ext cx="7294451" cy="16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1"/>
          <p:cNvSpPr txBox="1"/>
          <p:nvPr/>
        </p:nvSpPr>
        <p:spPr>
          <a:xfrm>
            <a:off x="-25" y="4830125"/>
            <a:ext cx="91440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</a:rPr>
              <a:t>Yu, Hao, et al. "Five novel loci associated with antipsychotic treatment response in patients with schizophrenia: a genome-wide association study." </a:t>
            </a:r>
            <a:r>
              <a:rPr lang="ko" sz="600" i="1">
                <a:solidFill>
                  <a:srgbClr val="666666"/>
                </a:solidFill>
              </a:rPr>
              <a:t>The Lancet Psychiatry</a:t>
            </a:r>
            <a:r>
              <a:rPr lang="ko" sz="600">
                <a:solidFill>
                  <a:srgbClr val="666666"/>
                </a:solidFill>
              </a:rPr>
              <a:t> 5.4 (2018): 327-338.</a:t>
            </a:r>
            <a:endParaRPr sz="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32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408" name="Google Shape;408;p32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10" name="Google Shape;410;p32"/>
          <p:cNvSpPr/>
          <p:nvPr/>
        </p:nvSpPr>
        <p:spPr>
          <a:xfrm>
            <a:off x="5232579" y="1468100"/>
            <a:ext cx="2431500" cy="747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면역 억제</a:t>
            </a:r>
            <a:endParaRPr sz="1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(급성 림프성 백혈병, 자가면역 장애, 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장기 이식 수혜자 치료)</a:t>
            </a:r>
            <a:endParaRPr sz="10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1" name="Google Shape;4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" y="852450"/>
            <a:ext cx="2774600" cy="8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2"/>
          <p:cNvSpPr txBox="1"/>
          <p:nvPr/>
        </p:nvSpPr>
        <p:spPr>
          <a:xfrm>
            <a:off x="6234775" y="954638"/>
            <a:ext cx="2921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rs116855232 - 혜진,지혜</a:t>
            </a:r>
            <a:endParaRPr sz="1600" b="1">
              <a:solidFill>
                <a:srgbClr val="99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3" name="Google Shape;4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25" y="3071025"/>
            <a:ext cx="7825149" cy="19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2"/>
          <p:cNvSpPr/>
          <p:nvPr/>
        </p:nvSpPr>
        <p:spPr>
          <a:xfrm>
            <a:off x="2425425" y="1556925"/>
            <a:ext cx="1653900" cy="544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Thiopurine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15" name="Google Shape;415;p32"/>
          <p:cNvCxnSpPr/>
          <p:nvPr/>
        </p:nvCxnSpPr>
        <p:spPr>
          <a:xfrm rot="10800000" flipH="1">
            <a:off x="4225997" y="1851687"/>
            <a:ext cx="899700" cy="84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p32"/>
          <p:cNvCxnSpPr>
            <a:endCxn id="417" idx="1"/>
          </p:cNvCxnSpPr>
          <p:nvPr/>
        </p:nvCxnSpPr>
        <p:spPr>
          <a:xfrm rot="-5400000" flipH="1">
            <a:off x="4570622" y="1909800"/>
            <a:ext cx="635400" cy="536100"/>
          </a:xfrm>
          <a:prstGeom prst="bent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32"/>
          <p:cNvSpPr txBox="1"/>
          <p:nvPr/>
        </p:nvSpPr>
        <p:spPr>
          <a:xfrm>
            <a:off x="5156372" y="2232300"/>
            <a:ext cx="2847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SNP에 따라 </a:t>
            </a:r>
            <a:r>
              <a:rPr lang="ko" sz="1200" b="1">
                <a:solidFill>
                  <a:schemeClr val="accent5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약물 부작용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에 영향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해당 SNP 있으면 </a:t>
            </a:r>
            <a:r>
              <a:rPr lang="ko" sz="1000" b="1">
                <a:solidFill>
                  <a:srgbClr val="434343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thiopurine-induced adverse events (주로 염증성 장 질환) 발생</a:t>
            </a:r>
            <a:endParaRPr sz="1000" b="1">
              <a:solidFill>
                <a:srgbClr val="434343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60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2983525" y="817125"/>
            <a:ext cx="2937900" cy="2790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676" y="1340627"/>
            <a:ext cx="1738244" cy="171235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3096725" y="926125"/>
            <a:ext cx="2719500" cy="2566800"/>
          </a:xfrm>
          <a:prstGeom prst="ellipse">
            <a:avLst/>
          </a:prstGeom>
          <a:noFill/>
          <a:ln w="1905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791900" y="3956025"/>
            <a:ext cx="1375800" cy="53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 R C S B</a:t>
            </a:r>
            <a:endParaRPr sz="18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668575" y="69675"/>
            <a:ext cx="1297800" cy="534300"/>
          </a:xfrm>
          <a:prstGeom prst="rect">
            <a:avLst/>
          </a:prstGeom>
          <a:noFill/>
          <a:ln>
            <a:noFill/>
          </a:ln>
          <a:effectLst>
            <a:outerShdw blurRad="57150" dist="19050" dir="378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36000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200221</a:t>
            </a:r>
            <a:endParaRPr sz="12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732350" y="4346575"/>
            <a:ext cx="1494900" cy="53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 n t e r n s</a:t>
            </a:r>
            <a:endParaRPr sz="15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687" y="1214025"/>
            <a:ext cx="1738238" cy="19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/>
          <p:nvPr/>
        </p:nvSpPr>
        <p:spPr>
          <a:xfrm>
            <a:off x="3788250" y="3498100"/>
            <a:ext cx="1848900" cy="658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Trebuchet MS"/>
                <a:ea typeface="Trebuchet MS"/>
                <a:cs typeface="Trebuchet MS"/>
                <a:sym typeface="Trebuchet MS"/>
              </a:rPr>
              <a:t>Prostaglandin　</a:t>
            </a:r>
            <a:endParaRPr sz="13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23" name="Google Shape;423;p33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424" name="Google Shape;424;p33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426" name="Google Shape;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100" y="1224225"/>
            <a:ext cx="3462351" cy="9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3"/>
          <p:cNvSpPr txBox="1"/>
          <p:nvPr/>
        </p:nvSpPr>
        <p:spPr>
          <a:xfrm>
            <a:off x="2057000" y="2778114"/>
            <a:ext cx="24231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COX-1 , COX-2</a:t>
            </a:r>
            <a:endParaRPr sz="1000"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(Cyclooxygenase)</a:t>
            </a:r>
            <a:endParaRPr sz="1000"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28" name="Google Shape;428;p33"/>
          <p:cNvCxnSpPr/>
          <p:nvPr/>
        </p:nvCxnSpPr>
        <p:spPr>
          <a:xfrm flipH="1">
            <a:off x="4143709" y="3038517"/>
            <a:ext cx="723900" cy="15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33"/>
          <p:cNvSpPr txBox="1"/>
          <p:nvPr/>
        </p:nvSpPr>
        <p:spPr>
          <a:xfrm>
            <a:off x="4936150" y="2709725"/>
            <a:ext cx="26064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 Acetaminophen</a:t>
            </a:r>
            <a:endParaRPr sz="1700" b="1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: COX의 작용 저해해 PG 생성 억제</a:t>
            </a:r>
            <a:endParaRPr sz="1200">
              <a:solidFill>
                <a:srgbClr val="CC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0" name="Google Shape;430;p33"/>
          <p:cNvCxnSpPr/>
          <p:nvPr/>
        </p:nvCxnSpPr>
        <p:spPr>
          <a:xfrm rot="10800000">
            <a:off x="4143761" y="2878419"/>
            <a:ext cx="300" cy="3216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Google Shape;431;p33"/>
          <p:cNvSpPr txBox="1"/>
          <p:nvPr/>
        </p:nvSpPr>
        <p:spPr>
          <a:xfrm>
            <a:off x="6516600" y="3583000"/>
            <a:ext cx="12195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51C75"/>
                </a:solidFill>
                <a:latin typeface="Trebuchet MS"/>
                <a:ea typeface="Trebuchet MS"/>
                <a:cs typeface="Trebuchet MS"/>
                <a:sym typeface="Trebuchet MS"/>
              </a:rPr>
              <a:t>통증,  발열</a:t>
            </a:r>
            <a:endParaRPr b="1">
              <a:solidFill>
                <a:srgbClr val="351C7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2" name="Google Shape;432;p33"/>
          <p:cNvCxnSpPr/>
          <p:nvPr/>
        </p:nvCxnSpPr>
        <p:spPr>
          <a:xfrm>
            <a:off x="3252575" y="3265975"/>
            <a:ext cx="0" cy="504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3" name="Google Shape;433;p33"/>
          <p:cNvSpPr/>
          <p:nvPr/>
        </p:nvSpPr>
        <p:spPr>
          <a:xfrm>
            <a:off x="1023950" y="3506200"/>
            <a:ext cx="1815000" cy="658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Trebuchet MS"/>
                <a:ea typeface="Trebuchet MS"/>
                <a:cs typeface="Trebuchet MS"/>
                <a:sym typeface="Trebuchet MS"/>
              </a:rPr>
              <a:t>Arachidonic acid</a:t>
            </a:r>
            <a:endParaRPr sz="13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4" name="Google Shape;434;p33"/>
          <p:cNvCxnSpPr/>
          <p:nvPr/>
        </p:nvCxnSpPr>
        <p:spPr>
          <a:xfrm>
            <a:off x="2950150" y="3794000"/>
            <a:ext cx="726900" cy="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33"/>
          <p:cNvCxnSpPr/>
          <p:nvPr/>
        </p:nvCxnSpPr>
        <p:spPr>
          <a:xfrm rot="10800000">
            <a:off x="5360950" y="3691600"/>
            <a:ext cx="4200" cy="2874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33"/>
          <p:cNvCxnSpPr/>
          <p:nvPr/>
        </p:nvCxnSpPr>
        <p:spPr>
          <a:xfrm>
            <a:off x="5770150" y="3794000"/>
            <a:ext cx="726900" cy="0"/>
          </a:xfrm>
          <a:prstGeom prst="straightConnector1">
            <a:avLst/>
          </a:prstGeom>
          <a:noFill/>
          <a:ln w="28575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7" name="Google Shape;437;p33"/>
          <p:cNvSpPr txBox="1"/>
          <p:nvPr/>
        </p:nvSpPr>
        <p:spPr>
          <a:xfrm>
            <a:off x="1349350" y="1225900"/>
            <a:ext cx="23637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Acetaminophen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34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443" name="Google Shape;443;p34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445" name="Google Shape;445;p34"/>
          <p:cNvPicPr preferRelativeResize="0"/>
          <p:nvPr/>
        </p:nvPicPr>
        <p:blipFill rotWithShape="1">
          <a:blip r:embed="rId3">
            <a:alphaModFix/>
          </a:blip>
          <a:srcRect b="65634"/>
          <a:stretch/>
        </p:blipFill>
        <p:spPr>
          <a:xfrm>
            <a:off x="590975" y="993475"/>
            <a:ext cx="7991401" cy="8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4"/>
          <p:cNvSpPr/>
          <p:nvPr/>
        </p:nvSpPr>
        <p:spPr>
          <a:xfrm>
            <a:off x="3706900" y="2494925"/>
            <a:ext cx="1784100" cy="42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Trebuchet MS"/>
                <a:ea typeface="Trebuchet MS"/>
                <a:cs typeface="Trebuchet MS"/>
                <a:sym typeface="Trebuchet MS"/>
              </a:rPr>
              <a:t>Acetaminophen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7" name="Google Shape;4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5" y="2137975"/>
            <a:ext cx="3001475" cy="22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4"/>
          <p:cNvSpPr/>
          <p:nvPr/>
        </p:nvSpPr>
        <p:spPr>
          <a:xfrm>
            <a:off x="6570475" y="2494925"/>
            <a:ext cx="1417200" cy="42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NAPQI </a:t>
            </a:r>
            <a:endParaRPr b="1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9" name="Google Shape;449;p34"/>
          <p:cNvSpPr txBox="1"/>
          <p:nvPr/>
        </p:nvSpPr>
        <p:spPr>
          <a:xfrm>
            <a:off x="6614100" y="3002975"/>
            <a:ext cx="2326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SNP에 따라 </a:t>
            </a:r>
            <a:r>
              <a:rPr lang="ko" sz="1200" b="1">
                <a:solidFill>
                  <a:schemeClr val="accent5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toxicity</a:t>
            </a:r>
            <a:endParaRPr sz="1200" b="1">
              <a:solidFill>
                <a:schemeClr val="accent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0" name="Google Shape;450;p34"/>
          <p:cNvSpPr txBox="1"/>
          <p:nvPr/>
        </p:nvSpPr>
        <p:spPr>
          <a:xfrm>
            <a:off x="6614100" y="3290775"/>
            <a:ext cx="2128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rs6852435 rs2880961 rs5936441</a:t>
            </a:r>
            <a:endParaRPr sz="10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rs3795578 rs1532815 </a:t>
            </a:r>
            <a:endParaRPr sz="10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51" name="Google Shape;451;p34"/>
          <p:cNvCxnSpPr/>
          <p:nvPr/>
        </p:nvCxnSpPr>
        <p:spPr>
          <a:xfrm rot="10800000" flipH="1">
            <a:off x="5618838" y="2702675"/>
            <a:ext cx="827100" cy="78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2" name="Google Shape;452;p34"/>
          <p:cNvSpPr txBox="1"/>
          <p:nvPr/>
        </p:nvSpPr>
        <p:spPr>
          <a:xfrm>
            <a:off x="5268300" y="3831850"/>
            <a:ext cx="16503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Trebuchet MS"/>
                <a:ea typeface="Trebuchet MS"/>
                <a:cs typeface="Trebuchet MS"/>
                <a:sym typeface="Trebuchet MS"/>
              </a:rPr>
              <a:t>Nobody</a:t>
            </a:r>
            <a:endParaRPr sz="2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0" y="4914600"/>
            <a:ext cx="9144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Moyer, Ann M., et al. "Acetaminophen-NAPQI hepatotoxicity: a cell line model system genome-wide association study." </a:t>
            </a:r>
            <a:r>
              <a:rPr lang="ko" sz="600" i="1">
                <a:solidFill>
                  <a:srgbClr val="666666"/>
                </a:solidFill>
                <a:highlight>
                  <a:srgbClr val="FFFFFF"/>
                </a:highlight>
              </a:rPr>
              <a:t>Toxicological Sciences</a:t>
            </a: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 120.1 (2011): 33-41.</a:t>
            </a:r>
            <a:endParaRPr sz="600">
              <a:solidFill>
                <a:srgbClr val="666666"/>
              </a:solidFill>
            </a:endParaRPr>
          </a:p>
        </p:txBody>
      </p:sp>
      <p:cxnSp>
        <p:nvCxnSpPr>
          <p:cNvPr id="454" name="Google Shape;454;p34"/>
          <p:cNvCxnSpPr/>
          <p:nvPr/>
        </p:nvCxnSpPr>
        <p:spPr>
          <a:xfrm>
            <a:off x="5969500" y="2420100"/>
            <a:ext cx="5100" cy="303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5" name="Google Shape;455;p34"/>
          <p:cNvSpPr txBox="1"/>
          <p:nvPr/>
        </p:nvSpPr>
        <p:spPr>
          <a:xfrm>
            <a:off x="5698800" y="2137975"/>
            <a:ext cx="7893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CYP450</a:t>
            </a:r>
            <a:endParaRPr sz="950"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56" name="Google Shape;456;p34"/>
          <p:cNvCxnSpPr/>
          <p:nvPr/>
        </p:nvCxnSpPr>
        <p:spPr>
          <a:xfrm>
            <a:off x="5978400" y="2728700"/>
            <a:ext cx="644700" cy="454200"/>
          </a:xfrm>
          <a:prstGeom prst="bentConnector3">
            <a:avLst>
              <a:gd name="adj1" fmla="val 1307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35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462" name="Google Shape;462;p35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64" name="Google Shape;464;p35"/>
          <p:cNvSpPr/>
          <p:nvPr/>
        </p:nvSpPr>
        <p:spPr>
          <a:xfrm>
            <a:off x="3912850" y="947100"/>
            <a:ext cx="1520700" cy="4317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Trebuchet MS"/>
                <a:ea typeface="Trebuchet MS"/>
                <a:cs typeface="Trebuchet MS"/>
                <a:sym typeface="Trebuchet MS"/>
              </a:rPr>
              <a:t>Warfarin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6390126" y="947100"/>
            <a:ext cx="1879800" cy="4635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blood coagulation</a:t>
            </a:r>
            <a:endParaRPr b="1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66" name="Google Shape;466;p35"/>
          <p:cNvCxnSpPr/>
          <p:nvPr/>
        </p:nvCxnSpPr>
        <p:spPr>
          <a:xfrm rot="-5400000" flipH="1">
            <a:off x="5865650" y="1207200"/>
            <a:ext cx="514200" cy="398100"/>
          </a:xfrm>
          <a:prstGeom prst="bentConnector3">
            <a:avLst>
              <a:gd name="adj1" fmla="val 100141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35"/>
          <p:cNvSpPr txBox="1"/>
          <p:nvPr/>
        </p:nvSpPr>
        <p:spPr>
          <a:xfrm>
            <a:off x="6390125" y="1446850"/>
            <a:ext cx="20445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SNP에 따라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E06666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필요 복용량</a:t>
            </a:r>
            <a:r>
              <a:rPr lang="ko" sz="12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달라짐</a:t>
            </a:r>
            <a:endParaRPr sz="12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8" name="Google Shape;468;p35"/>
          <p:cNvPicPr preferRelativeResize="0"/>
          <p:nvPr/>
        </p:nvPicPr>
        <p:blipFill rotWithShape="1">
          <a:blip r:embed="rId3">
            <a:alphaModFix/>
          </a:blip>
          <a:srcRect l="30074" t="68985" r="43020" b="18564"/>
          <a:stretch/>
        </p:blipFill>
        <p:spPr>
          <a:xfrm>
            <a:off x="477750" y="858900"/>
            <a:ext cx="2838926" cy="7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5"/>
          <p:cNvPicPr preferRelativeResize="0"/>
          <p:nvPr/>
        </p:nvPicPr>
        <p:blipFill rotWithShape="1">
          <a:blip r:embed="rId4">
            <a:alphaModFix/>
          </a:blip>
          <a:srcRect l="9624" t="20720" r="36724" b="27073"/>
          <a:stretch/>
        </p:blipFill>
        <p:spPr>
          <a:xfrm>
            <a:off x="554725" y="1664075"/>
            <a:ext cx="5070427" cy="283940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5"/>
          <p:cNvSpPr txBox="1"/>
          <p:nvPr/>
        </p:nvSpPr>
        <p:spPr>
          <a:xfrm>
            <a:off x="14200" y="4835800"/>
            <a:ext cx="9318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Perera, Minoli A., et al. "Genetic variants associated with warfarin dose in African-American individuals: a genome-wide association study." </a:t>
            </a:r>
            <a:r>
              <a:rPr lang="ko" sz="600" i="1">
                <a:solidFill>
                  <a:srgbClr val="666666"/>
                </a:solidFill>
                <a:highlight>
                  <a:srgbClr val="FFFFFF"/>
                </a:highlight>
              </a:rPr>
              <a:t>The Lancet</a:t>
            </a: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 382.9894 (2013): 790-796.</a:t>
            </a:r>
            <a:endParaRPr sz="6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Parra, Esteban J., et al. "Genome-wide association study of warfarin maintenance dose in a Brazilian sample." </a:t>
            </a:r>
            <a:r>
              <a:rPr lang="ko" sz="600" i="1">
                <a:solidFill>
                  <a:srgbClr val="666666"/>
                </a:solidFill>
                <a:highlight>
                  <a:srgbClr val="FFFFFF"/>
                </a:highlight>
              </a:rPr>
              <a:t>Pharmacogenomics</a:t>
            </a: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 16.11 (2015): 1253-1263.</a:t>
            </a:r>
            <a:endParaRPr sz="6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sp>
        <p:nvSpPr>
          <p:cNvPr id="471" name="Google Shape;471;p35"/>
          <p:cNvSpPr txBox="1"/>
          <p:nvPr/>
        </p:nvSpPr>
        <p:spPr>
          <a:xfrm>
            <a:off x="1703325" y="4503475"/>
            <a:ext cx="24654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Trebuchet MS"/>
                <a:ea typeface="Trebuchet MS"/>
                <a:cs typeface="Trebuchet MS"/>
                <a:sym typeface="Trebuchet MS"/>
              </a:rPr>
              <a:t>VKORC, CYP2C9 </a:t>
            </a:r>
            <a:r>
              <a:rPr lang="ko" sz="1100">
                <a:latin typeface="Trebuchet MS"/>
                <a:ea typeface="Trebuchet MS"/>
                <a:cs typeface="Trebuchet MS"/>
                <a:sym typeface="Trebuchet MS"/>
              </a:rPr>
              <a:t>가 주로 중요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72" name="Google Shape;472;p35"/>
          <p:cNvGrpSpPr/>
          <p:nvPr/>
        </p:nvGrpSpPr>
        <p:grpSpPr>
          <a:xfrm flipH="1">
            <a:off x="5625152" y="1029426"/>
            <a:ext cx="573374" cy="235037"/>
            <a:chOff x="4561197" y="1669985"/>
            <a:chExt cx="531000" cy="202200"/>
          </a:xfrm>
        </p:grpSpPr>
        <p:cxnSp>
          <p:nvCxnSpPr>
            <p:cNvPr id="473" name="Google Shape;473;p35"/>
            <p:cNvCxnSpPr/>
            <p:nvPr/>
          </p:nvCxnSpPr>
          <p:spPr>
            <a:xfrm flipH="1">
              <a:off x="4561197" y="1770631"/>
              <a:ext cx="531000" cy="900"/>
            </a:xfrm>
            <a:prstGeom prst="straightConnector1">
              <a:avLst/>
            </a:prstGeom>
            <a:noFill/>
            <a:ln w="28575" cap="flat" cmpd="sng">
              <a:solidFill>
                <a:srgbClr val="E0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35"/>
            <p:cNvCxnSpPr/>
            <p:nvPr/>
          </p:nvCxnSpPr>
          <p:spPr>
            <a:xfrm rot="10800000">
              <a:off x="4561203" y="1669985"/>
              <a:ext cx="300" cy="202200"/>
            </a:xfrm>
            <a:prstGeom prst="straightConnector1">
              <a:avLst/>
            </a:prstGeom>
            <a:noFill/>
            <a:ln w="28575" cap="flat" cmpd="sng">
              <a:solidFill>
                <a:srgbClr val="E0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5" name="Google Shape;475;p35"/>
          <p:cNvSpPr txBox="1"/>
          <p:nvPr/>
        </p:nvSpPr>
        <p:spPr>
          <a:xfrm>
            <a:off x="5710025" y="2398375"/>
            <a:ext cx="32523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해당 SNP 있으면 </a:t>
            </a:r>
            <a:r>
              <a:rPr lang="ko" b="1">
                <a:solidFill>
                  <a:srgbClr val="E06666"/>
                </a:solidFill>
                <a:latin typeface="Trebuchet MS"/>
                <a:ea typeface="Trebuchet MS"/>
                <a:cs typeface="Trebuchet MS"/>
                <a:sym typeface="Trebuchet MS"/>
              </a:rPr>
              <a:t>high dose</a:t>
            </a:r>
            <a:r>
              <a:rPr lang="ko" b="1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">
                <a:latin typeface="Trebuchet MS"/>
                <a:ea typeface="Trebuchet MS"/>
                <a:cs typeface="Trebuchet MS"/>
                <a:sym typeface="Trebuchet MS"/>
              </a:rPr>
              <a:t>required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Trebuchet MS"/>
                <a:ea typeface="Trebuchet MS"/>
                <a:cs typeface="Trebuchet MS"/>
                <a:sym typeface="Trebuchet MS"/>
              </a:rPr>
              <a:t>Nobody</a:t>
            </a:r>
            <a:endParaRPr sz="2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6"/>
          <p:cNvPicPr preferRelativeResize="0"/>
          <p:nvPr/>
        </p:nvPicPr>
        <p:blipFill rotWithShape="1">
          <a:blip r:embed="rId3">
            <a:alphaModFix/>
          </a:blip>
          <a:srcRect l="30016" t="43788" r="39788" b="43306"/>
          <a:stretch/>
        </p:blipFill>
        <p:spPr>
          <a:xfrm>
            <a:off x="659025" y="888125"/>
            <a:ext cx="3795701" cy="912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36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482" name="Google Shape;482;p36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99999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84" name="Google Shape;484;p36"/>
          <p:cNvSpPr txBox="1"/>
          <p:nvPr/>
        </p:nvSpPr>
        <p:spPr>
          <a:xfrm>
            <a:off x="5282047" y="2348425"/>
            <a:ext cx="2847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SNP에 따라 </a:t>
            </a:r>
            <a:r>
              <a:rPr lang="ko" sz="1200" b="1">
                <a:solidFill>
                  <a:schemeClr val="accent5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혈압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에 영향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해당 SNP 있으면 복용 시 맥박 및 혈압 상승</a:t>
            </a:r>
            <a:endParaRPr sz="1000" b="1">
              <a:solidFill>
                <a:srgbClr val="434343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5" name="Google Shape;485;p36"/>
          <p:cNvPicPr preferRelativeResize="0"/>
          <p:nvPr/>
        </p:nvPicPr>
        <p:blipFill rotWithShape="1">
          <a:blip r:embed="rId4">
            <a:alphaModFix/>
          </a:blip>
          <a:srcRect l="6611" t="25093" r="23123" b="57332"/>
          <a:stretch/>
        </p:blipFill>
        <p:spPr>
          <a:xfrm>
            <a:off x="692125" y="3627675"/>
            <a:ext cx="7847664" cy="959312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6"/>
          <p:cNvSpPr txBox="1"/>
          <p:nvPr/>
        </p:nvSpPr>
        <p:spPr>
          <a:xfrm>
            <a:off x="0" y="4905850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Mick, Eric, et al. "Genome-wide association study of blood pressure response to methylphenidate treatment of attention-deficit/hyperactivity disorder." </a:t>
            </a:r>
            <a:r>
              <a:rPr lang="ko" sz="600" i="1">
                <a:solidFill>
                  <a:srgbClr val="666666"/>
                </a:solidFill>
                <a:highlight>
                  <a:srgbClr val="FFFFFF"/>
                </a:highlight>
              </a:rPr>
              <a:t>Progress in Neuro-Psychopharmacology and Biological Psychiatry</a:t>
            </a: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 35.2 (2011): 466-472.</a:t>
            </a:r>
            <a:endParaRPr sz="600">
              <a:solidFill>
                <a:srgbClr val="666666"/>
              </a:solidFill>
            </a:endParaRPr>
          </a:p>
        </p:txBody>
      </p:sp>
      <p:sp>
        <p:nvSpPr>
          <p:cNvPr id="487" name="Google Shape;487;p36"/>
          <p:cNvSpPr txBox="1"/>
          <p:nvPr/>
        </p:nvSpPr>
        <p:spPr>
          <a:xfrm>
            <a:off x="6864775" y="3160200"/>
            <a:ext cx="2055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Trebuchet MS"/>
                <a:ea typeface="Trebuchet MS"/>
                <a:cs typeface="Trebuchet MS"/>
                <a:sym typeface="Trebuchet MS"/>
              </a:rPr>
              <a:t>  Nobody</a:t>
            </a:r>
            <a:endParaRPr sz="2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88" name="Google Shape;488;p36"/>
          <p:cNvCxnSpPr/>
          <p:nvPr/>
        </p:nvCxnSpPr>
        <p:spPr>
          <a:xfrm rot="10800000" flipH="1">
            <a:off x="4302197" y="2004087"/>
            <a:ext cx="899700" cy="84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36"/>
          <p:cNvCxnSpPr>
            <a:endCxn id="484" idx="1"/>
          </p:cNvCxnSpPr>
          <p:nvPr/>
        </p:nvCxnSpPr>
        <p:spPr>
          <a:xfrm rot="-5400000" flipH="1">
            <a:off x="4704547" y="2034175"/>
            <a:ext cx="591600" cy="563400"/>
          </a:xfrm>
          <a:prstGeom prst="bent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36"/>
          <p:cNvCxnSpPr/>
          <p:nvPr/>
        </p:nvCxnSpPr>
        <p:spPr>
          <a:xfrm rot="10800000" flipH="1">
            <a:off x="4302197" y="2004087"/>
            <a:ext cx="899700" cy="84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" name="Google Shape;491;p36"/>
          <p:cNvSpPr/>
          <p:nvPr/>
        </p:nvSpPr>
        <p:spPr>
          <a:xfrm>
            <a:off x="2424150" y="1761725"/>
            <a:ext cx="1731300" cy="4920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Methylphenidate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36"/>
          <p:cNvSpPr/>
          <p:nvPr/>
        </p:nvSpPr>
        <p:spPr>
          <a:xfrm>
            <a:off x="5348400" y="1740650"/>
            <a:ext cx="1964400" cy="551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중추 신경 자극</a:t>
            </a:r>
            <a:endParaRPr sz="1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(ADHD 치료)</a:t>
            </a:r>
            <a:endParaRPr sz="11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37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498" name="Google Shape;498;p37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500" name="Google Shape;500;p37"/>
          <p:cNvPicPr preferRelativeResize="0"/>
          <p:nvPr/>
        </p:nvPicPr>
        <p:blipFill rotWithShape="1">
          <a:blip r:embed="rId3">
            <a:alphaModFix/>
          </a:blip>
          <a:srcRect l="877" t="-4160" r="42119" b="4159"/>
          <a:stretch/>
        </p:blipFill>
        <p:spPr>
          <a:xfrm>
            <a:off x="685800" y="841075"/>
            <a:ext cx="3604950" cy="9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3878975"/>
            <a:ext cx="7764299" cy="7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7"/>
          <p:cNvSpPr txBox="1"/>
          <p:nvPr/>
        </p:nvSpPr>
        <p:spPr>
          <a:xfrm>
            <a:off x="6148600" y="2743825"/>
            <a:ext cx="31839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SNP에 따라</a:t>
            </a:r>
            <a:r>
              <a:rPr lang="ko" sz="1200" b="1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" sz="1200" b="1">
                <a:solidFill>
                  <a:schemeClr val="accent5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약물효과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에 영향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434343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3" name="Google Shape;503;p37"/>
          <p:cNvSpPr/>
          <p:nvPr/>
        </p:nvSpPr>
        <p:spPr>
          <a:xfrm>
            <a:off x="1010850" y="2133625"/>
            <a:ext cx="1572300" cy="569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Cholinesterase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inhibitor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04" name="Google Shape;504;p37"/>
          <p:cNvCxnSpPr/>
          <p:nvPr/>
        </p:nvCxnSpPr>
        <p:spPr>
          <a:xfrm rot="-5400000" flipH="1">
            <a:off x="5665397" y="2473675"/>
            <a:ext cx="486900" cy="411000"/>
          </a:xfrm>
          <a:prstGeom prst="bent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37"/>
          <p:cNvCxnSpPr/>
          <p:nvPr/>
        </p:nvCxnSpPr>
        <p:spPr>
          <a:xfrm rot="10800000" flipH="1">
            <a:off x="2696097" y="2419787"/>
            <a:ext cx="899700" cy="84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37"/>
          <p:cNvSpPr txBox="1"/>
          <p:nvPr/>
        </p:nvSpPr>
        <p:spPr>
          <a:xfrm>
            <a:off x="7019300" y="3402250"/>
            <a:ext cx="18381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Trebuchet MS"/>
                <a:ea typeface="Trebuchet MS"/>
                <a:cs typeface="Trebuchet MS"/>
                <a:sym typeface="Trebuchet MS"/>
              </a:rPr>
              <a:t>Nobody</a:t>
            </a:r>
            <a:endParaRPr sz="2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Google Shape;507;p37"/>
          <p:cNvSpPr/>
          <p:nvPr/>
        </p:nvSpPr>
        <p:spPr>
          <a:xfrm>
            <a:off x="6242550" y="2140075"/>
            <a:ext cx="1775400" cy="5565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아세틸콜린 정상 유지</a:t>
            </a:r>
            <a:endParaRPr sz="1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(알츠하이머 치료제)</a:t>
            </a:r>
            <a:endParaRPr sz="11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08" name="Google Shape;508;p37"/>
          <p:cNvCxnSpPr/>
          <p:nvPr/>
        </p:nvCxnSpPr>
        <p:spPr>
          <a:xfrm rot="10800000" flipH="1">
            <a:off x="5357700" y="2414273"/>
            <a:ext cx="701100" cy="81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37"/>
          <p:cNvSpPr/>
          <p:nvPr/>
        </p:nvSpPr>
        <p:spPr>
          <a:xfrm>
            <a:off x="3703348" y="2145725"/>
            <a:ext cx="1496100" cy="5565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콜린에스테라제</a:t>
            </a:r>
            <a:endParaRPr sz="1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억제</a:t>
            </a:r>
            <a:endParaRPr sz="1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0" name="Google Shape;510;p37"/>
          <p:cNvSpPr txBox="1"/>
          <p:nvPr/>
        </p:nvSpPr>
        <p:spPr>
          <a:xfrm>
            <a:off x="6148600" y="3026650"/>
            <a:ext cx="36219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해당 SNP 있으면 알츠하이머 약물치료에 대해 </a:t>
            </a:r>
            <a:endParaRPr sz="10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무반응</a:t>
            </a:r>
            <a:endParaRPr sz="10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1" name="Google Shape;511;p37"/>
          <p:cNvSpPr txBox="1"/>
          <p:nvPr/>
        </p:nvSpPr>
        <p:spPr>
          <a:xfrm>
            <a:off x="0" y="4924350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rgbClr val="666666"/>
                </a:solidFill>
              </a:rPr>
              <a:t>Martinelli-Boneschi, Filippo, et al. "Pharmacogenomics in Alzheimer's disease: a genome-wide association study of response to cholinesterase inhibitors." </a:t>
            </a:r>
            <a:r>
              <a:rPr lang="ko" sz="600" i="1">
                <a:solidFill>
                  <a:srgbClr val="666666"/>
                </a:solidFill>
              </a:rPr>
              <a:t>Neurobiology of aging</a:t>
            </a:r>
            <a:r>
              <a:rPr lang="ko" sz="600">
                <a:solidFill>
                  <a:srgbClr val="666666"/>
                </a:solidFill>
              </a:rPr>
              <a:t> 34.6 (2013): 1711-e7.</a:t>
            </a:r>
            <a:endParaRPr sz="6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75" y="832450"/>
            <a:ext cx="3415282" cy="79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38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518" name="Google Shape;518;p38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20" name="Google Shape;520;p38"/>
          <p:cNvSpPr/>
          <p:nvPr/>
        </p:nvSpPr>
        <p:spPr>
          <a:xfrm>
            <a:off x="5209650" y="1489034"/>
            <a:ext cx="1838100" cy="498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혈당을 낮춤</a:t>
            </a:r>
            <a:endParaRPr sz="1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(당뇨병 치료제)</a:t>
            </a:r>
            <a:endParaRPr sz="11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1" name="Google Shape;521;p38"/>
          <p:cNvSpPr/>
          <p:nvPr/>
        </p:nvSpPr>
        <p:spPr>
          <a:xfrm>
            <a:off x="2419525" y="1489025"/>
            <a:ext cx="1653900" cy="498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Insulin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-5400000" flipH="1">
            <a:off x="4522397" y="1711675"/>
            <a:ext cx="486900" cy="411000"/>
          </a:xfrm>
          <a:prstGeom prst="bent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38"/>
          <p:cNvCxnSpPr/>
          <p:nvPr/>
        </p:nvCxnSpPr>
        <p:spPr>
          <a:xfrm rot="10800000" flipH="1">
            <a:off x="4143897" y="1657787"/>
            <a:ext cx="899700" cy="84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4" name="Google Shape;524;p38"/>
          <p:cNvSpPr txBox="1"/>
          <p:nvPr/>
        </p:nvSpPr>
        <p:spPr>
          <a:xfrm>
            <a:off x="4977247" y="1938875"/>
            <a:ext cx="2847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SNP에 따라 </a:t>
            </a:r>
            <a:r>
              <a:rPr lang="ko" sz="1200" b="1">
                <a:solidFill>
                  <a:schemeClr val="accent5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인슐린 효과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에 영향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5" name="Google Shape;525;p38"/>
          <p:cNvSpPr txBox="1"/>
          <p:nvPr/>
        </p:nvSpPr>
        <p:spPr>
          <a:xfrm>
            <a:off x="4953000" y="2209800"/>
            <a:ext cx="36219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해당 SNP 있으면 인슐린 저항성의 발생</a:t>
            </a:r>
            <a:endParaRPr sz="10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 * 인슐린 저항성 : 혈당을 낮추는 인슐린의 효과가 떨어짐</a:t>
            </a:r>
            <a:endParaRPr sz="9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26" name="Google Shape;5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400" y="2890475"/>
            <a:ext cx="7340067" cy="19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8"/>
          <p:cNvSpPr txBox="1"/>
          <p:nvPr/>
        </p:nvSpPr>
        <p:spPr>
          <a:xfrm>
            <a:off x="5937425" y="976100"/>
            <a:ext cx="2431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rs1208 - 6명 모두 가짐</a:t>
            </a:r>
            <a:endParaRPr sz="1600" b="1">
              <a:solidFill>
                <a:srgbClr val="99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865325" y="4688675"/>
            <a:ext cx="7324200" cy="10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8"/>
          <p:cNvSpPr txBox="1"/>
          <p:nvPr/>
        </p:nvSpPr>
        <p:spPr>
          <a:xfrm>
            <a:off x="-13075" y="4918625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434343"/>
                </a:solidFill>
              </a:rPr>
              <a:t>Irvin, Marguerite R., et al. "Genome-wide detection of allele specific copy number variation associated with insulin resistance in African Americans from the HyperGEN study." </a:t>
            </a:r>
            <a:r>
              <a:rPr lang="ko" sz="600" i="1">
                <a:solidFill>
                  <a:srgbClr val="434343"/>
                </a:solidFill>
              </a:rPr>
              <a:t>PLoS One</a:t>
            </a:r>
            <a:r>
              <a:rPr lang="ko" sz="600">
                <a:solidFill>
                  <a:srgbClr val="434343"/>
                </a:solidFill>
              </a:rPr>
              <a:t> 6.8 (2011).</a:t>
            </a:r>
            <a:endParaRPr sz="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39"/>
          <p:cNvPicPr preferRelativeResize="0"/>
          <p:nvPr/>
        </p:nvPicPr>
        <p:blipFill rotWithShape="1">
          <a:blip r:embed="rId3">
            <a:alphaModFix/>
          </a:blip>
          <a:srcRect t="8021" b="2652"/>
          <a:stretch/>
        </p:blipFill>
        <p:spPr>
          <a:xfrm>
            <a:off x="5962500" y="1990862"/>
            <a:ext cx="2903849" cy="2842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39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536" name="Google Shape;536;p39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38" name="Google Shape;538;p39"/>
          <p:cNvSpPr/>
          <p:nvPr/>
        </p:nvSpPr>
        <p:spPr>
          <a:xfrm>
            <a:off x="3434776" y="900625"/>
            <a:ext cx="2131200" cy="990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latin typeface="Trebuchet MS"/>
                <a:ea typeface="Trebuchet MS"/>
                <a:cs typeface="Trebuchet MS"/>
                <a:sym typeface="Trebuchet MS"/>
              </a:rPr>
              <a:t>Bitter taste</a:t>
            </a:r>
            <a:endParaRPr sz="22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39" name="Google Shape;539;p39"/>
          <p:cNvCxnSpPr>
            <a:endCxn id="540" idx="1"/>
          </p:cNvCxnSpPr>
          <p:nvPr/>
        </p:nvCxnSpPr>
        <p:spPr>
          <a:xfrm rot="-5400000" flipH="1">
            <a:off x="2757825" y="1586950"/>
            <a:ext cx="738000" cy="397800"/>
          </a:xfrm>
          <a:prstGeom prst="bentConnector2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39"/>
          <p:cNvSpPr txBox="1"/>
          <p:nvPr/>
        </p:nvSpPr>
        <p:spPr>
          <a:xfrm>
            <a:off x="3325725" y="1891600"/>
            <a:ext cx="25020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accent5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receptor cluster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SNP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쓴 맛 인식의 범위 넓음</a:t>
            </a:r>
            <a:endParaRPr sz="1000" b="1">
              <a:solidFill>
                <a:srgbClr val="434343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41" name="Google Shape;541;p39"/>
          <p:cNvCxnSpPr/>
          <p:nvPr/>
        </p:nvCxnSpPr>
        <p:spPr>
          <a:xfrm rot="10800000" flipH="1">
            <a:off x="2585225" y="1395325"/>
            <a:ext cx="727200" cy="15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42" name="Google Shape;542;p39"/>
          <p:cNvPicPr preferRelativeResize="0"/>
          <p:nvPr/>
        </p:nvPicPr>
        <p:blipFill rotWithShape="1">
          <a:blip r:embed="rId4">
            <a:alphaModFix/>
          </a:blip>
          <a:srcRect l="9525" t="20541" r="31275" b="33708"/>
          <a:stretch/>
        </p:blipFill>
        <p:spPr>
          <a:xfrm>
            <a:off x="379075" y="2418100"/>
            <a:ext cx="5036616" cy="22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9"/>
          <p:cNvSpPr txBox="1"/>
          <p:nvPr/>
        </p:nvSpPr>
        <p:spPr>
          <a:xfrm>
            <a:off x="0" y="4721700"/>
            <a:ext cx="9144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Hwang, Liang-Dar, et al. "Bivariate genome-wide association analysis strengthens the role of bitter receptor clusters on chromosomes 7 and 12 in human bitter taste." </a:t>
            </a:r>
            <a:r>
              <a:rPr lang="ko" sz="600" i="1">
                <a:solidFill>
                  <a:srgbClr val="666666"/>
                </a:solidFill>
                <a:highlight>
                  <a:srgbClr val="FFFFFF"/>
                </a:highlight>
              </a:rPr>
              <a:t>BMC genomics</a:t>
            </a: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 19.1 (2018): 678.</a:t>
            </a:r>
            <a:endParaRPr sz="6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Reed, Danielle R., et al. "The perception of quinine taste intensity is associated with common genetic variants in a bitter receptor cluster on chromosome 12." </a:t>
            </a:r>
            <a:r>
              <a:rPr lang="ko" sz="600" i="1">
                <a:solidFill>
                  <a:srgbClr val="666666"/>
                </a:solidFill>
                <a:highlight>
                  <a:srgbClr val="FFFFFF"/>
                </a:highlight>
              </a:rPr>
              <a:t>Human molecular genetics</a:t>
            </a: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 19.21 (2010): 4278-4285.</a:t>
            </a:r>
            <a:endParaRPr sz="6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Ledda, Mirko, et al. "GWAS of human bitter taste perception identifies new loci and reveals additional complexity of bitter taste genetics." </a:t>
            </a:r>
            <a:r>
              <a:rPr lang="ko" sz="600" i="1">
                <a:solidFill>
                  <a:srgbClr val="666666"/>
                </a:solidFill>
                <a:highlight>
                  <a:srgbClr val="FFFFFF"/>
                </a:highlight>
              </a:rPr>
              <a:t>Human molecular genetics</a:t>
            </a:r>
            <a:r>
              <a:rPr lang="ko" sz="600">
                <a:solidFill>
                  <a:srgbClr val="666666"/>
                </a:solidFill>
                <a:highlight>
                  <a:srgbClr val="FFFFFF"/>
                </a:highlight>
              </a:rPr>
              <a:t> 23.1 (2014): 259-267.</a:t>
            </a:r>
            <a:endParaRPr sz="6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sp>
        <p:nvSpPr>
          <p:cNvPr id="544" name="Google Shape;544;p39"/>
          <p:cNvSpPr/>
          <p:nvPr/>
        </p:nvSpPr>
        <p:spPr>
          <a:xfrm>
            <a:off x="379022" y="1594300"/>
            <a:ext cx="788400" cy="297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Quinine</a:t>
            </a:r>
            <a:endParaRPr sz="11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5" name="Google Shape;545;p39"/>
          <p:cNvSpPr/>
          <p:nvPr/>
        </p:nvSpPr>
        <p:spPr>
          <a:xfrm>
            <a:off x="1223375" y="1594300"/>
            <a:ext cx="837000" cy="297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Caffeine</a:t>
            </a:r>
            <a:endParaRPr sz="11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6" name="Google Shape;546;p39"/>
          <p:cNvSpPr/>
          <p:nvPr/>
        </p:nvSpPr>
        <p:spPr>
          <a:xfrm>
            <a:off x="379075" y="900558"/>
            <a:ext cx="2083800" cy="297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Propylthiouracil (PROP)</a:t>
            </a:r>
            <a:endParaRPr sz="11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7" name="Google Shape;547;p39"/>
          <p:cNvSpPr/>
          <p:nvPr/>
        </p:nvSpPr>
        <p:spPr>
          <a:xfrm>
            <a:off x="379075" y="1247427"/>
            <a:ext cx="2083800" cy="297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Sucrose octaacetate (SOA)</a:t>
            </a:r>
            <a:endParaRPr sz="11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8" name="Google Shape;548;p39"/>
          <p:cNvSpPr/>
          <p:nvPr/>
        </p:nvSpPr>
        <p:spPr>
          <a:xfrm>
            <a:off x="2106477" y="1594300"/>
            <a:ext cx="356400" cy="297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...</a:t>
            </a:r>
            <a:endParaRPr sz="1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9" name="Google Shape;549;p39"/>
          <p:cNvSpPr txBox="1"/>
          <p:nvPr/>
        </p:nvSpPr>
        <p:spPr>
          <a:xfrm>
            <a:off x="6194325" y="1354550"/>
            <a:ext cx="26721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rs10246939 - 은하, 소령, 나림, 지혜</a:t>
            </a:r>
            <a:endParaRPr sz="1000" b="1">
              <a:solidFill>
                <a:srgbClr val="98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rs713598 - 은하, 소령, 나림, 지혜, 서영</a:t>
            </a:r>
            <a:endParaRPr sz="1000" b="1">
              <a:solidFill>
                <a:srgbClr val="98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rs1726866 - 은하, 혜진</a:t>
            </a:r>
            <a:endParaRPr sz="1000" b="1">
              <a:solidFill>
                <a:srgbClr val="98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0" name="Google Shape;55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525" y="612650"/>
            <a:ext cx="2903855" cy="7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40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556" name="Google Shape;556;p40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NCAD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aphicFrame>
        <p:nvGraphicFramePr>
          <p:cNvPr id="558" name="Google Shape;558;p40"/>
          <p:cNvGraphicFramePr/>
          <p:nvPr/>
        </p:nvGraphicFramePr>
        <p:xfrm>
          <a:off x="1078300" y="1037990"/>
          <a:ext cx="6987375" cy="3535410"/>
        </p:xfrm>
        <a:graphic>
          <a:graphicData uri="http://schemas.openxmlformats.org/drawingml/2006/table">
            <a:tbl>
              <a:tblPr>
                <a:noFill/>
                <a:tableStyleId>{B3ACC0FD-AEE0-4E39-8839-976C53EDC0D0}</a:tableStyleId>
              </a:tblPr>
              <a:tblGrid>
                <a:gridCol w="131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81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은하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지혜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나림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혜진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소령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서영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SUM</a:t>
                      </a:r>
                      <a:endParaRPr sz="12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TRAIT</a:t>
                      </a:r>
                      <a:endParaRPr sz="12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rs1208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insulin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rs713598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bitter taste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rs10246939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bitter taste</a:t>
                      </a:r>
                      <a:endParaRPr sz="12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rs671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alcohol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rs1260326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caffeine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rs116855232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thiopurine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rs1726866</a:t>
                      </a:r>
                      <a:endParaRPr sz="12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2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</a:t>
                      </a: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bitter taste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SUM</a:t>
                      </a:r>
                      <a:endParaRPr sz="12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22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539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41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564" name="Google Shape;564;p41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NCAD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566" name="Google Shape;5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24" y="1319600"/>
            <a:ext cx="3780299" cy="34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425" y="1357600"/>
            <a:ext cx="3780301" cy="348012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1"/>
          <p:cNvSpPr txBox="1"/>
          <p:nvPr/>
        </p:nvSpPr>
        <p:spPr>
          <a:xfrm>
            <a:off x="2504925" y="85960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6명 모두 가지고 있는 Gwas Catalog 항목</a:t>
            </a:r>
            <a:endParaRPr b="1">
              <a:solidFill>
                <a:srgbClr val="99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42"/>
          <p:cNvGrpSpPr/>
          <p:nvPr/>
        </p:nvGrpSpPr>
        <p:grpSpPr>
          <a:xfrm>
            <a:off x="2018650" y="2393250"/>
            <a:ext cx="2193600" cy="1035925"/>
            <a:chOff x="2399650" y="1174050"/>
            <a:chExt cx="2193600" cy="1035925"/>
          </a:xfrm>
        </p:grpSpPr>
        <p:sp>
          <p:nvSpPr>
            <p:cNvPr id="574" name="Google Shape;574;p42"/>
            <p:cNvSpPr txBox="1"/>
            <p:nvPr/>
          </p:nvSpPr>
          <p:spPr>
            <a:xfrm>
              <a:off x="2781525" y="1174050"/>
              <a:ext cx="13074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ko" sz="2400" b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0 1  </a:t>
              </a:r>
              <a:endPara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5" name="Google Shape;575;p42"/>
            <p:cNvSpPr txBox="1"/>
            <p:nvPr/>
          </p:nvSpPr>
          <p:spPr>
            <a:xfrm>
              <a:off x="2399650" y="1828375"/>
              <a:ext cx="21936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NCAD-Metabolism</a:t>
              </a:r>
              <a:endParaRPr sz="17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Catalog</a:t>
              </a:r>
              <a:endParaRPr sz="17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76" name="Google Shape;576;p42"/>
          <p:cNvGrpSpPr/>
          <p:nvPr/>
        </p:nvGrpSpPr>
        <p:grpSpPr>
          <a:xfrm>
            <a:off x="3202400" y="1258700"/>
            <a:ext cx="2260750" cy="587075"/>
            <a:chOff x="-280525" y="439450"/>
            <a:chExt cx="2260750" cy="587075"/>
          </a:xfrm>
        </p:grpSpPr>
        <p:sp>
          <p:nvSpPr>
            <p:cNvPr id="577" name="Google Shape;577;p42"/>
            <p:cNvSpPr/>
            <p:nvPr/>
          </p:nvSpPr>
          <p:spPr>
            <a:xfrm>
              <a:off x="1531725" y="439450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-280525" y="515925"/>
              <a:ext cx="1956000" cy="51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 b="1">
                  <a:latin typeface="Trebuchet MS"/>
                  <a:ea typeface="Trebuchet MS"/>
                  <a:cs typeface="Trebuchet MS"/>
                  <a:sym typeface="Trebuchet MS"/>
                </a:rPr>
                <a:t>CONTENTS</a:t>
              </a:r>
              <a:endParaRPr sz="22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79" name="Google Shape;579;p42"/>
          <p:cNvGrpSpPr/>
          <p:nvPr/>
        </p:nvGrpSpPr>
        <p:grpSpPr>
          <a:xfrm>
            <a:off x="4354050" y="2393250"/>
            <a:ext cx="2330405" cy="1058450"/>
            <a:chOff x="2352490" y="1185150"/>
            <a:chExt cx="2485500" cy="1058450"/>
          </a:xfrm>
        </p:grpSpPr>
        <p:sp>
          <p:nvSpPr>
            <p:cNvPr id="580" name="Google Shape;580;p42"/>
            <p:cNvSpPr txBox="1"/>
            <p:nvPr/>
          </p:nvSpPr>
          <p:spPr>
            <a:xfrm>
              <a:off x="2971746" y="1185150"/>
              <a:ext cx="13074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1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0 2 </a:t>
              </a:r>
              <a:r>
                <a:rPr lang="ko" sz="3000" b="1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 sz="3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1" name="Google Shape;581;p42"/>
            <p:cNvSpPr txBox="1"/>
            <p:nvPr/>
          </p:nvSpPr>
          <p:spPr>
            <a:xfrm>
              <a:off x="2352490" y="1823000"/>
              <a:ext cx="24855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ko" sz="1500" b="1">
                  <a:solidFill>
                    <a:schemeClr val="accen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SNP Annotation Tool</a:t>
              </a:r>
              <a:endParaRPr sz="15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82" name="Google Shape;582;p42"/>
          <p:cNvSpPr/>
          <p:nvPr/>
        </p:nvSpPr>
        <p:spPr>
          <a:xfrm flipH="1">
            <a:off x="157450" y="0"/>
            <a:ext cx="28500" cy="7545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2"/>
          <p:cNvSpPr/>
          <p:nvPr/>
        </p:nvSpPr>
        <p:spPr>
          <a:xfrm rot="5400000">
            <a:off x="316075" y="-210475"/>
            <a:ext cx="31200" cy="6633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2"/>
          <p:cNvSpPr/>
          <p:nvPr/>
        </p:nvSpPr>
        <p:spPr>
          <a:xfrm rot="10800000" flipH="1">
            <a:off x="8935600" y="4419600"/>
            <a:ext cx="28500" cy="7545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2"/>
          <p:cNvSpPr/>
          <p:nvPr/>
        </p:nvSpPr>
        <p:spPr>
          <a:xfrm rot="-5400000">
            <a:off x="8796750" y="4692675"/>
            <a:ext cx="31200" cy="6633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2"/>
          <p:cNvSpPr txBox="1"/>
          <p:nvPr/>
        </p:nvSpPr>
        <p:spPr>
          <a:xfrm>
            <a:off x="6435025" y="2459475"/>
            <a:ext cx="1694100" cy="13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 ANNOVAR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 SnpEff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 SNPnexus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 VEP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 Predictsnp2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 seattleSeq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87" name="Google Shape;587;p42"/>
          <p:cNvCxnSpPr/>
          <p:nvPr/>
        </p:nvCxnSpPr>
        <p:spPr>
          <a:xfrm rot="10800000" flipH="1">
            <a:off x="6575389" y="3267419"/>
            <a:ext cx="187200" cy="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42"/>
          <p:cNvCxnSpPr/>
          <p:nvPr/>
        </p:nvCxnSpPr>
        <p:spPr>
          <a:xfrm>
            <a:off x="6760874" y="2678975"/>
            <a:ext cx="1671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42"/>
          <p:cNvCxnSpPr/>
          <p:nvPr/>
        </p:nvCxnSpPr>
        <p:spPr>
          <a:xfrm>
            <a:off x="6762675" y="3802725"/>
            <a:ext cx="16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42"/>
          <p:cNvCxnSpPr/>
          <p:nvPr/>
        </p:nvCxnSpPr>
        <p:spPr>
          <a:xfrm rot="10800000">
            <a:off x="6762675" y="2682000"/>
            <a:ext cx="11700" cy="1140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6"/>
          <p:cNvGrpSpPr/>
          <p:nvPr/>
        </p:nvGrpSpPr>
        <p:grpSpPr>
          <a:xfrm>
            <a:off x="3202400" y="953900"/>
            <a:ext cx="2260750" cy="587075"/>
            <a:chOff x="-280525" y="439450"/>
            <a:chExt cx="2260750" cy="587075"/>
          </a:xfrm>
        </p:grpSpPr>
        <p:sp>
          <p:nvSpPr>
            <p:cNvPr id="87" name="Google Shape;87;p16"/>
            <p:cNvSpPr/>
            <p:nvPr/>
          </p:nvSpPr>
          <p:spPr>
            <a:xfrm>
              <a:off x="1531725" y="439450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-280525" y="515925"/>
              <a:ext cx="1956000" cy="51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 b="1">
                  <a:latin typeface="Trebuchet MS"/>
                  <a:ea typeface="Trebuchet MS"/>
                  <a:cs typeface="Trebuchet MS"/>
                  <a:sym typeface="Trebuchet MS"/>
                </a:rPr>
                <a:t>I N T R O</a:t>
              </a:r>
              <a:endParaRPr sz="22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89" name="Google Shape;89;p16"/>
          <p:cNvSpPr/>
          <p:nvPr/>
        </p:nvSpPr>
        <p:spPr>
          <a:xfrm flipH="1">
            <a:off x="157450" y="0"/>
            <a:ext cx="28500" cy="7545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/>
          <p:nvPr/>
        </p:nvSpPr>
        <p:spPr>
          <a:xfrm rot="5400000">
            <a:off x="316075" y="-210475"/>
            <a:ext cx="31200" cy="6633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8935600" y="4419600"/>
            <a:ext cx="28500" cy="7545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 rot="-5400000">
            <a:off x="8796750" y="4692675"/>
            <a:ext cx="31200" cy="6633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1014625" y="3201100"/>
            <a:ext cx="19467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Trebuchet MS"/>
                <a:ea typeface="Trebuchet MS"/>
                <a:cs typeface="Trebuchet MS"/>
                <a:sym typeface="Trebuchet MS"/>
              </a:rPr>
              <a:t>exome  sequencing</a:t>
            </a:r>
            <a:endParaRPr sz="10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germline  variant  calling</a:t>
            </a:r>
            <a:endParaRPr sz="1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700" y="2669325"/>
            <a:ext cx="1138875" cy="11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2794650" y="3884400"/>
            <a:ext cx="20655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Trebuchet MS"/>
                <a:ea typeface="Trebuchet MS"/>
                <a:cs typeface="Trebuchet MS"/>
                <a:sym typeface="Trebuchet MS"/>
              </a:rPr>
              <a:t>making </a:t>
            </a:r>
            <a:endParaRPr sz="10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Trebuchet MS"/>
                <a:ea typeface="Trebuchet MS"/>
                <a:cs typeface="Trebuchet MS"/>
                <a:sym typeface="Trebuchet MS"/>
              </a:rPr>
              <a:t>NCAD-Metabolism Catalog</a:t>
            </a:r>
            <a:endParaRPr sz="1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674925" y="3058025"/>
            <a:ext cx="16146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Trebuchet MS"/>
                <a:ea typeface="Trebuchet MS"/>
                <a:cs typeface="Trebuchet MS"/>
                <a:sym typeface="Trebuchet MS"/>
              </a:rPr>
              <a:t>Identifying SNP</a:t>
            </a:r>
            <a:endParaRPr sz="1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449" y="1936200"/>
            <a:ext cx="1043549" cy="10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4850" y="1985675"/>
            <a:ext cx="1215400" cy="12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2250" y="2669325"/>
            <a:ext cx="1138875" cy="11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6262800" y="3884400"/>
            <a:ext cx="20655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Trebuchet MS"/>
                <a:ea typeface="Trebuchet MS"/>
                <a:cs typeface="Trebuchet MS"/>
                <a:sym typeface="Trebuchet MS"/>
              </a:rPr>
              <a:t>Comparing annotation tool</a:t>
            </a:r>
            <a:endParaRPr sz="1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3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3"/>
          <p:cNvSpPr/>
          <p:nvPr/>
        </p:nvSpPr>
        <p:spPr>
          <a:xfrm>
            <a:off x="392050" y="268375"/>
            <a:ext cx="78768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ANNOVAR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97" name="Google Shape;597;p43"/>
          <p:cNvPicPr preferRelativeResize="0"/>
          <p:nvPr/>
        </p:nvPicPr>
        <p:blipFill rotWithShape="1">
          <a:blip r:embed="rId3">
            <a:alphaModFix/>
          </a:blip>
          <a:srcRect l="5574" t="19542" r="50804" b="71036"/>
          <a:stretch/>
        </p:blipFill>
        <p:spPr>
          <a:xfrm>
            <a:off x="630936" y="1293200"/>
            <a:ext cx="6915106" cy="818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8" name="Google Shape;598;p43"/>
          <p:cNvPicPr preferRelativeResize="0"/>
          <p:nvPr/>
        </p:nvPicPr>
        <p:blipFill rotWithShape="1">
          <a:blip r:embed="rId4">
            <a:alphaModFix/>
          </a:blip>
          <a:srcRect l="5540" t="19538" r="50760" b="71023"/>
          <a:stretch/>
        </p:blipFill>
        <p:spPr>
          <a:xfrm>
            <a:off x="630925" y="2513816"/>
            <a:ext cx="6915125" cy="818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9" name="Google Shape;599;p43"/>
          <p:cNvPicPr preferRelativeResize="0"/>
          <p:nvPr/>
        </p:nvPicPr>
        <p:blipFill rotWithShape="1">
          <a:blip r:embed="rId5">
            <a:alphaModFix/>
          </a:blip>
          <a:srcRect l="5631" t="19484" r="52440" b="70984"/>
          <a:stretch/>
        </p:blipFill>
        <p:spPr>
          <a:xfrm>
            <a:off x="636874" y="3719050"/>
            <a:ext cx="5868226" cy="81882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0" name="Google Shape;600;p43"/>
          <p:cNvSpPr txBox="1"/>
          <p:nvPr/>
        </p:nvSpPr>
        <p:spPr>
          <a:xfrm>
            <a:off x="617375" y="882550"/>
            <a:ext cx="3399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refGene </a:t>
            </a:r>
            <a:r>
              <a:rPr lang="ko" sz="110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(gene-based annotation)</a:t>
            </a:r>
            <a:endParaRPr sz="1100"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1" name="Google Shape;601;p43"/>
          <p:cNvSpPr txBox="1"/>
          <p:nvPr/>
        </p:nvSpPr>
        <p:spPr>
          <a:xfrm>
            <a:off x="617375" y="2143777"/>
            <a:ext cx="3399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gwasCatalog </a:t>
            </a:r>
            <a:r>
              <a:rPr lang="ko" sz="110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(region-based annotation)</a:t>
            </a:r>
            <a:endParaRPr sz="1100"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2" name="Google Shape;602;p43"/>
          <p:cNvSpPr txBox="1"/>
          <p:nvPr/>
        </p:nvSpPr>
        <p:spPr>
          <a:xfrm>
            <a:off x="617375" y="3376883"/>
            <a:ext cx="3399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Clinvar </a:t>
            </a:r>
            <a:r>
              <a:rPr lang="ko" sz="110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(filter-based annotation)</a:t>
            </a:r>
            <a:endParaRPr sz="1100"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03" name="Google Shape;603;p43"/>
          <p:cNvPicPr preferRelativeResize="0"/>
          <p:nvPr/>
        </p:nvPicPr>
        <p:blipFill rotWithShape="1">
          <a:blip r:embed="rId6">
            <a:alphaModFix/>
          </a:blip>
          <a:srcRect l="16812" t="19445" r="72473" b="71017"/>
          <a:stretch/>
        </p:blipFill>
        <p:spPr>
          <a:xfrm>
            <a:off x="6789104" y="3704500"/>
            <a:ext cx="1664650" cy="83337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4" name="Google Shape;604;p43"/>
          <p:cNvSpPr txBox="1"/>
          <p:nvPr/>
        </p:nvSpPr>
        <p:spPr>
          <a:xfrm>
            <a:off x="6715300" y="3392575"/>
            <a:ext cx="20877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avsnp147 </a:t>
            </a:r>
            <a:r>
              <a:rPr lang="ko" sz="110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(filter-based)</a:t>
            </a:r>
            <a:endParaRPr sz="1100"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5" name="Google Shape;605;p43"/>
          <p:cNvSpPr txBox="1"/>
          <p:nvPr/>
        </p:nvSpPr>
        <p:spPr>
          <a:xfrm>
            <a:off x="7467975" y="0"/>
            <a:ext cx="20388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updated 24, October 2019 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4"/>
          <p:cNvSpPr txBox="1">
            <a:spLocks noGrp="1"/>
          </p:cNvSpPr>
          <p:nvPr>
            <p:ph type="body" idx="1"/>
          </p:nvPr>
        </p:nvSpPr>
        <p:spPr>
          <a:xfrm>
            <a:off x="493000" y="983325"/>
            <a:ext cx="7674900" cy="3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ANNOVAR 의 장점</a:t>
            </a:r>
            <a:endParaRPr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빠른 Annotation 속도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다양한 Input format 허용 </a:t>
            </a:r>
            <a:r>
              <a:rPr lang="ko" sz="10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(VCF, CASAVA, MAQ, SOLiD GFF, SOAPsnp 등)</a:t>
            </a:r>
            <a:endParaRPr sz="10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필요한 Database만 다운받을 수 있어 memory save 가능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원하는 database의 결과만 annotation 가능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ko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ANNOVAR 의 단점</a:t>
            </a:r>
            <a:endParaRPr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Web 기반 tool에 비해 필터링이 어려움</a:t>
            </a:r>
            <a:endParaRPr sz="15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➡ 용량이 큰 data의 빠른 Annotation에 적합</a:t>
            </a:r>
            <a:endParaRPr sz="15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➡ 원하는 database만 선택적 annotation에 적합</a:t>
            </a:r>
            <a:endParaRPr sz="15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1" name="Google Shape;611;p44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4"/>
          <p:cNvSpPr/>
          <p:nvPr/>
        </p:nvSpPr>
        <p:spPr>
          <a:xfrm>
            <a:off x="392050" y="268375"/>
            <a:ext cx="78768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ANNOVAR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3" name="Google Shape;613;p44"/>
          <p:cNvSpPr txBox="1"/>
          <p:nvPr/>
        </p:nvSpPr>
        <p:spPr>
          <a:xfrm>
            <a:off x="7467975" y="0"/>
            <a:ext cx="20388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updated 24, October 2019 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614" name="Google Shape;614;p44"/>
          <p:cNvSpPr txBox="1"/>
          <p:nvPr/>
        </p:nvSpPr>
        <p:spPr>
          <a:xfrm>
            <a:off x="0" y="4856800"/>
            <a:ext cx="8134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34343"/>
                </a:solidFill>
              </a:rPr>
              <a:t>Wang, Kai, Mingyao Li, and Hakon Hakonarson. "ANNOVAR: functional annotation of genetic variants from high-throughput sequencing data." Nucleic acids research 38.16 (2010): e164-e164</a:t>
            </a:r>
            <a:endParaRPr sz="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5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5"/>
          <p:cNvSpPr/>
          <p:nvPr/>
        </p:nvSpPr>
        <p:spPr>
          <a:xfrm>
            <a:off x="398450" y="269500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SnpEff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1" name="Google Shape;621;p45"/>
          <p:cNvPicPr preferRelativeResize="0"/>
          <p:nvPr/>
        </p:nvPicPr>
        <p:blipFill rotWithShape="1">
          <a:blip r:embed="rId3">
            <a:alphaModFix/>
          </a:blip>
          <a:srcRect l="10048" t="19470" r="29087" b="60450"/>
          <a:stretch/>
        </p:blipFill>
        <p:spPr>
          <a:xfrm>
            <a:off x="474650" y="1225300"/>
            <a:ext cx="4898323" cy="9795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2" name="Google Shape;622;p45"/>
          <p:cNvPicPr preferRelativeResize="0"/>
          <p:nvPr/>
        </p:nvPicPr>
        <p:blipFill rotWithShape="1">
          <a:blip r:embed="rId4">
            <a:alphaModFix/>
          </a:blip>
          <a:srcRect l="5541" t="21077" r="43529" b="61747"/>
          <a:stretch/>
        </p:blipFill>
        <p:spPr>
          <a:xfrm>
            <a:off x="481125" y="3647800"/>
            <a:ext cx="4924075" cy="9795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3" name="Google Shape;623;p45"/>
          <p:cNvPicPr preferRelativeResize="0"/>
          <p:nvPr/>
        </p:nvPicPr>
        <p:blipFill rotWithShape="1">
          <a:blip r:embed="rId5">
            <a:alphaModFix/>
          </a:blip>
          <a:srcRect l="25901" t="19617" r="61443" b="54532"/>
          <a:stretch/>
        </p:blipFill>
        <p:spPr>
          <a:xfrm>
            <a:off x="5640475" y="1229400"/>
            <a:ext cx="1168104" cy="134235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4" name="Google Shape;624;p45"/>
          <p:cNvSpPr txBox="1"/>
          <p:nvPr/>
        </p:nvSpPr>
        <p:spPr>
          <a:xfrm>
            <a:off x="423050" y="881825"/>
            <a:ext cx="1787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~.ann.vcf</a:t>
            </a:r>
            <a:endParaRPr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5" name="Google Shape;625;p45"/>
          <p:cNvSpPr txBox="1"/>
          <p:nvPr/>
        </p:nvSpPr>
        <p:spPr>
          <a:xfrm>
            <a:off x="442400" y="3302725"/>
            <a:ext cx="1787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~.genes.txt</a:t>
            </a:r>
            <a:endParaRPr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6" name="Google Shape;626;p45"/>
          <p:cNvSpPr txBox="1"/>
          <p:nvPr/>
        </p:nvSpPr>
        <p:spPr>
          <a:xfrm>
            <a:off x="5562825" y="902000"/>
            <a:ext cx="1787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~.html</a:t>
            </a:r>
            <a:endParaRPr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l="29145" t="18945" r="26179" b="9910"/>
          <a:stretch/>
        </p:blipFill>
        <p:spPr>
          <a:xfrm>
            <a:off x="6518100" y="2169825"/>
            <a:ext cx="2377075" cy="2438024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8" name="Google Shape;628;p45"/>
          <p:cNvPicPr preferRelativeResize="0"/>
          <p:nvPr/>
        </p:nvPicPr>
        <p:blipFill rotWithShape="1">
          <a:blip r:embed="rId7">
            <a:alphaModFix/>
          </a:blip>
          <a:srcRect l="34500" t="55964" r="16666" b="21105"/>
          <a:stretch/>
        </p:blipFill>
        <p:spPr>
          <a:xfrm>
            <a:off x="1708950" y="2436550"/>
            <a:ext cx="3696250" cy="979576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9" name="Google Shape;629;p45"/>
          <p:cNvSpPr txBox="1"/>
          <p:nvPr/>
        </p:nvSpPr>
        <p:spPr>
          <a:xfrm>
            <a:off x="6943400" y="0"/>
            <a:ext cx="26955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version 4.3, updated January 2018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6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98450" y="269500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SnpEff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6" name="Google Shape;636;p46"/>
          <p:cNvSpPr txBox="1"/>
          <p:nvPr/>
        </p:nvSpPr>
        <p:spPr>
          <a:xfrm>
            <a:off x="521250" y="910950"/>
            <a:ext cx="8101500" cy="3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SnpEff 의 장점</a:t>
            </a:r>
            <a:endParaRPr sz="16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빠른 Annotation 속도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결과를 그래프와 표로 시각화 가능 (html)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각 gene에 존재하는 variants의 종류와 개수를 따로 txt로 만들어줌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GATK와 연동이 가능하여 파이프라인화 용이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Human genome뿐 아니라 2,500개 이상의 genome annotation 가능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암 변이분석 가능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SnpEff 의 단점</a:t>
            </a:r>
            <a:endParaRPr sz="16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Web 기반 tool에 비해 필터링이 어려움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➡ 암 변이분석에 적합</a:t>
            </a:r>
            <a:endParaRPr sz="15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➡ 결과를 그래프와 표로 Summary 하기 적합</a:t>
            </a:r>
            <a:endParaRPr sz="15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➡ Minor한 genome 분석에 적합</a:t>
            </a:r>
            <a:endParaRPr sz="15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7" name="Google Shape;637;p46"/>
          <p:cNvSpPr txBox="1"/>
          <p:nvPr/>
        </p:nvSpPr>
        <p:spPr>
          <a:xfrm>
            <a:off x="6943400" y="0"/>
            <a:ext cx="26955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version 4.3, updated January 2018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638" name="Google Shape;638;p46"/>
          <p:cNvSpPr txBox="1"/>
          <p:nvPr/>
        </p:nvSpPr>
        <p:spPr>
          <a:xfrm>
            <a:off x="139200" y="4868900"/>
            <a:ext cx="88917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34343"/>
                </a:solidFill>
              </a:rPr>
              <a:t>Cingolani, Pablo, et al. "A program for annotating and predicting the effects of single nucleotide polymorphisms, SnpEff: SNPs in the genome of Drosophila melanogaster strain w1118; iso-2; iso-3." </a:t>
            </a:r>
            <a:r>
              <a:rPr lang="ko" sz="700" i="1">
                <a:solidFill>
                  <a:srgbClr val="434343"/>
                </a:solidFill>
              </a:rPr>
              <a:t>Fly</a:t>
            </a:r>
            <a:r>
              <a:rPr lang="ko" sz="700">
                <a:solidFill>
                  <a:srgbClr val="434343"/>
                </a:solidFill>
              </a:rPr>
              <a:t> 6.2 (2012): 80-92.</a:t>
            </a:r>
            <a:endParaRPr sz="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7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7"/>
          <p:cNvSpPr/>
          <p:nvPr/>
        </p:nvSpPr>
        <p:spPr>
          <a:xfrm>
            <a:off x="398450" y="269500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SNPnexus 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5" name="Google Shape;645;p47"/>
          <p:cNvPicPr preferRelativeResize="0"/>
          <p:nvPr/>
        </p:nvPicPr>
        <p:blipFill rotWithShape="1">
          <a:blip r:embed="rId3">
            <a:alphaModFix/>
          </a:blip>
          <a:srcRect l="22398" t="34247" r="59761" b="50036"/>
          <a:stretch/>
        </p:blipFill>
        <p:spPr>
          <a:xfrm>
            <a:off x="719483" y="1331244"/>
            <a:ext cx="1496654" cy="71416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46" name="Google Shape;646;p47"/>
          <p:cNvPicPr preferRelativeResize="0"/>
          <p:nvPr/>
        </p:nvPicPr>
        <p:blipFill rotWithShape="1">
          <a:blip r:embed="rId4">
            <a:alphaModFix/>
          </a:blip>
          <a:srcRect l="22256" t="11917" r="48091"/>
          <a:stretch/>
        </p:blipFill>
        <p:spPr>
          <a:xfrm>
            <a:off x="516275" y="1006750"/>
            <a:ext cx="2191118" cy="371082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47" name="Google Shape;647;p47"/>
          <p:cNvPicPr preferRelativeResize="0"/>
          <p:nvPr/>
        </p:nvPicPr>
        <p:blipFill rotWithShape="1">
          <a:blip r:embed="rId5">
            <a:alphaModFix/>
          </a:blip>
          <a:srcRect l="30750" t="20298" r="11599" b="20881"/>
          <a:stretch/>
        </p:blipFill>
        <p:spPr>
          <a:xfrm>
            <a:off x="2973753" y="1006752"/>
            <a:ext cx="2099712" cy="105290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48" name="Google Shape;648;p47"/>
          <p:cNvPicPr preferRelativeResize="0"/>
          <p:nvPr/>
        </p:nvPicPr>
        <p:blipFill rotWithShape="1">
          <a:blip r:embed="rId6">
            <a:alphaModFix/>
          </a:blip>
          <a:srcRect l="39812" t="22338" r="37100" b="37886"/>
          <a:stretch/>
        </p:blipFill>
        <p:spPr>
          <a:xfrm>
            <a:off x="5280762" y="1006750"/>
            <a:ext cx="1203211" cy="105290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9" name="Google Shape;649;p47"/>
          <p:cNvSpPr txBox="1"/>
          <p:nvPr/>
        </p:nvSpPr>
        <p:spPr>
          <a:xfrm>
            <a:off x="2849175" y="2278180"/>
            <a:ext cx="26853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</a:rPr>
              <a:t># Phenotype &amp; Disease Association</a:t>
            </a:r>
            <a:endParaRPr sz="1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434343"/>
              </a:solidFill>
            </a:endParaRPr>
          </a:p>
        </p:txBody>
      </p:sp>
      <p:pic>
        <p:nvPicPr>
          <p:cNvPr id="650" name="Google Shape;650;p47"/>
          <p:cNvPicPr preferRelativeResize="0"/>
          <p:nvPr/>
        </p:nvPicPr>
        <p:blipFill rotWithShape="1">
          <a:blip r:embed="rId7">
            <a:alphaModFix/>
          </a:blip>
          <a:srcRect l="23881" t="26041" r="30647" b="60300"/>
          <a:stretch/>
        </p:blipFill>
        <p:spPr>
          <a:xfrm>
            <a:off x="3014439" y="2744042"/>
            <a:ext cx="2473349" cy="4379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1" name="Google Shape;651;p47"/>
          <p:cNvSpPr txBox="1"/>
          <p:nvPr/>
        </p:nvSpPr>
        <p:spPr>
          <a:xfrm>
            <a:off x="2946368" y="2501559"/>
            <a:ext cx="6006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</a:rPr>
              <a:t>Clinvar</a:t>
            </a:r>
            <a:endParaRPr sz="900" b="1">
              <a:solidFill>
                <a:srgbClr val="666666"/>
              </a:solidFill>
            </a:endParaRPr>
          </a:p>
        </p:txBody>
      </p:sp>
      <p:sp>
        <p:nvSpPr>
          <p:cNvPr id="652" name="Google Shape;652;p47"/>
          <p:cNvSpPr txBox="1"/>
          <p:nvPr/>
        </p:nvSpPr>
        <p:spPr>
          <a:xfrm>
            <a:off x="2946368" y="3166880"/>
            <a:ext cx="681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</a:rPr>
              <a:t>Cosmic</a:t>
            </a:r>
            <a:endParaRPr sz="900" b="1">
              <a:solidFill>
                <a:srgbClr val="666666"/>
              </a:solidFill>
            </a:endParaRPr>
          </a:p>
        </p:txBody>
      </p:sp>
      <p:pic>
        <p:nvPicPr>
          <p:cNvPr id="653" name="Google Shape;653;p47"/>
          <p:cNvPicPr preferRelativeResize="0"/>
          <p:nvPr/>
        </p:nvPicPr>
        <p:blipFill rotWithShape="1">
          <a:blip r:embed="rId8">
            <a:alphaModFix/>
          </a:blip>
          <a:srcRect l="26983" t="36858" r="41120" b="47722"/>
          <a:stretch/>
        </p:blipFill>
        <p:spPr>
          <a:xfrm>
            <a:off x="3014439" y="4019146"/>
            <a:ext cx="1716058" cy="39592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4" name="Google Shape;654;p47"/>
          <p:cNvSpPr txBox="1"/>
          <p:nvPr/>
        </p:nvSpPr>
        <p:spPr>
          <a:xfrm>
            <a:off x="2946368" y="3795859"/>
            <a:ext cx="77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</a:rPr>
              <a:t>GWAS</a:t>
            </a:r>
            <a:endParaRPr sz="900" b="1">
              <a:solidFill>
                <a:srgbClr val="666666"/>
              </a:solidFill>
            </a:endParaRPr>
          </a:p>
        </p:txBody>
      </p:sp>
      <p:pic>
        <p:nvPicPr>
          <p:cNvPr id="655" name="Google Shape;655;p47"/>
          <p:cNvPicPr preferRelativeResize="0"/>
          <p:nvPr/>
        </p:nvPicPr>
        <p:blipFill rotWithShape="1">
          <a:blip r:embed="rId9">
            <a:alphaModFix/>
          </a:blip>
          <a:srcRect l="23568" t="36998" r="29658" b="48897"/>
          <a:stretch/>
        </p:blipFill>
        <p:spPr>
          <a:xfrm>
            <a:off x="3014439" y="3407249"/>
            <a:ext cx="2473349" cy="41538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6" name="Google Shape;656;p47"/>
          <p:cNvSpPr txBox="1"/>
          <p:nvPr/>
        </p:nvSpPr>
        <p:spPr>
          <a:xfrm>
            <a:off x="5629734" y="2240130"/>
            <a:ext cx="17220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</a:rPr>
              <a:t># Structure Variation</a:t>
            </a:r>
            <a:endParaRPr sz="1000" b="1">
              <a:solidFill>
                <a:srgbClr val="434343"/>
              </a:solidFill>
            </a:endParaRPr>
          </a:p>
        </p:txBody>
      </p:sp>
      <p:pic>
        <p:nvPicPr>
          <p:cNvPr id="657" name="Google Shape;657;p47"/>
          <p:cNvPicPr preferRelativeResize="0"/>
          <p:nvPr/>
        </p:nvPicPr>
        <p:blipFill rotWithShape="1">
          <a:blip r:embed="rId10">
            <a:alphaModFix/>
          </a:blip>
          <a:srcRect l="31764" t="36205" r="21218" b="47341"/>
          <a:stretch/>
        </p:blipFill>
        <p:spPr>
          <a:xfrm>
            <a:off x="5794840" y="2531887"/>
            <a:ext cx="2272522" cy="45861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8" name="Google Shape;658;p47"/>
          <p:cNvSpPr txBox="1"/>
          <p:nvPr/>
        </p:nvSpPr>
        <p:spPr>
          <a:xfrm>
            <a:off x="5642029" y="3001618"/>
            <a:ext cx="20994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</a:rPr>
              <a:t># Pathway analysis</a:t>
            </a:r>
            <a:endParaRPr sz="1000" b="1">
              <a:solidFill>
                <a:srgbClr val="434343"/>
              </a:solidFill>
            </a:endParaRPr>
          </a:p>
        </p:txBody>
      </p:sp>
      <p:sp>
        <p:nvSpPr>
          <p:cNvPr id="659" name="Google Shape;659;p47"/>
          <p:cNvSpPr txBox="1"/>
          <p:nvPr/>
        </p:nvSpPr>
        <p:spPr>
          <a:xfrm>
            <a:off x="5623589" y="3751558"/>
            <a:ext cx="26550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</a:rPr>
              <a:t># Biological / Clinical Interpretation</a:t>
            </a:r>
            <a:endParaRPr sz="1000" b="1">
              <a:solidFill>
                <a:srgbClr val="434343"/>
              </a:solidFill>
            </a:endParaRPr>
          </a:p>
        </p:txBody>
      </p:sp>
      <p:pic>
        <p:nvPicPr>
          <p:cNvPr id="660" name="Google Shape;660;p47"/>
          <p:cNvPicPr preferRelativeResize="0"/>
          <p:nvPr/>
        </p:nvPicPr>
        <p:blipFill rotWithShape="1">
          <a:blip r:embed="rId11">
            <a:alphaModFix/>
          </a:blip>
          <a:srcRect l="23718" t="44223" r="25427" b="41027"/>
          <a:stretch/>
        </p:blipFill>
        <p:spPr>
          <a:xfrm>
            <a:off x="5801294" y="3284342"/>
            <a:ext cx="2617382" cy="43794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1" name="Google Shape;661;p47"/>
          <p:cNvPicPr preferRelativeResize="0"/>
          <p:nvPr/>
        </p:nvPicPr>
        <p:blipFill rotWithShape="1">
          <a:blip r:embed="rId12">
            <a:alphaModFix/>
          </a:blip>
          <a:srcRect l="23854" t="40643" r="25894" b="44607"/>
          <a:stretch/>
        </p:blipFill>
        <p:spPr>
          <a:xfrm>
            <a:off x="5801306" y="4208792"/>
            <a:ext cx="2792702" cy="458614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2" name="Google Shape;662;p47"/>
          <p:cNvSpPr txBox="1"/>
          <p:nvPr/>
        </p:nvSpPr>
        <p:spPr>
          <a:xfrm>
            <a:off x="5745354" y="3953234"/>
            <a:ext cx="13293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</a:rPr>
              <a:t>Biomarker</a:t>
            </a:r>
            <a:endParaRPr sz="900" b="1">
              <a:solidFill>
                <a:srgbClr val="666666"/>
              </a:solidFill>
            </a:endParaRPr>
          </a:p>
        </p:txBody>
      </p:sp>
      <p:pic>
        <p:nvPicPr>
          <p:cNvPr id="663" name="Google Shape;663;p47"/>
          <p:cNvPicPr preferRelativeResize="0"/>
          <p:nvPr/>
        </p:nvPicPr>
        <p:blipFill rotWithShape="1">
          <a:blip r:embed="rId13">
            <a:alphaModFix/>
          </a:blip>
          <a:srcRect l="39028" t="21131" r="37257" b="32689"/>
          <a:stretch/>
        </p:blipFill>
        <p:spPr>
          <a:xfrm>
            <a:off x="6691267" y="1006750"/>
            <a:ext cx="986947" cy="105290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4" name="Google Shape;664;p47"/>
          <p:cNvPicPr preferRelativeResize="0"/>
          <p:nvPr/>
        </p:nvPicPr>
        <p:blipFill rotWithShape="1">
          <a:blip r:embed="rId14">
            <a:alphaModFix/>
          </a:blip>
          <a:srcRect l="38747" t="20648" r="37249" b="32687"/>
          <a:stretch/>
        </p:blipFill>
        <p:spPr>
          <a:xfrm>
            <a:off x="7738278" y="1006750"/>
            <a:ext cx="986947" cy="105290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5" name="Google Shape;665;p47"/>
          <p:cNvSpPr txBox="1"/>
          <p:nvPr/>
        </p:nvSpPr>
        <p:spPr>
          <a:xfrm>
            <a:off x="6939375" y="0"/>
            <a:ext cx="26715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version 4, updated December 2019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8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8"/>
          <p:cNvSpPr/>
          <p:nvPr/>
        </p:nvSpPr>
        <p:spPr>
          <a:xfrm>
            <a:off x="398450" y="269500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SNPnexus 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2" name="Google Shape;672;p48"/>
          <p:cNvSpPr txBox="1"/>
          <p:nvPr/>
        </p:nvSpPr>
        <p:spPr>
          <a:xfrm>
            <a:off x="479800" y="1088625"/>
            <a:ext cx="8193900" cy="3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SNPnexus 의 장점</a:t>
            </a:r>
            <a:endParaRPr sz="18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결과를 그래프로 시각화 </a:t>
            </a:r>
            <a:r>
              <a:rPr lang="ko" sz="10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(염색체 상의 variants의 위치, Functional consequence 비율, SIFT/Polyphen 비율 등)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Genome browser 간 비교 가능 </a:t>
            </a:r>
            <a:r>
              <a:rPr lang="ko" sz="10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(Ensembl, refGene, UCSC, CCDS)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variants에 관련된 Pathway, Biomarker 등의 정보도 제공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ko" sz="18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SNPnexus 의 단점</a:t>
            </a:r>
            <a:endParaRPr sz="18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데이터가 많아지면 속도가 느려짐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rebuchet MS"/>
              <a:buChar char="-"/>
            </a:pPr>
            <a:r>
              <a:rPr lang="ko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각 카테고리가 독립되어있어 한번에 보기 어려움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➡ Pathway, Biomarker 정보를 제공하므로 정밀의료</a:t>
            </a:r>
            <a:r>
              <a:rPr lang="ko" sz="12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(precision medicine)</a:t>
            </a:r>
            <a:r>
              <a:rPr lang="ko" sz="15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 위한 분석에 적합</a:t>
            </a:r>
            <a:endParaRPr sz="15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3" name="Google Shape;673;p48"/>
          <p:cNvSpPr txBox="1"/>
          <p:nvPr/>
        </p:nvSpPr>
        <p:spPr>
          <a:xfrm>
            <a:off x="6939375" y="0"/>
            <a:ext cx="26715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</a:rPr>
              <a:t>version 4, updated December 2019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674" name="Google Shape;674;p48"/>
          <p:cNvSpPr txBox="1"/>
          <p:nvPr/>
        </p:nvSpPr>
        <p:spPr>
          <a:xfrm>
            <a:off x="62800" y="4859450"/>
            <a:ext cx="86229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34343"/>
                </a:solidFill>
              </a:rPr>
              <a:t>Dayem Ullah, Abu Z., et al. "SNPnexus: assessing the functional relevance of genetic variation to facilitate the promise of precision medicine." </a:t>
            </a:r>
            <a:r>
              <a:rPr lang="ko" sz="700" i="1">
                <a:solidFill>
                  <a:srgbClr val="434343"/>
                </a:solidFill>
              </a:rPr>
              <a:t>Nucleic acids research</a:t>
            </a:r>
            <a:r>
              <a:rPr lang="ko" sz="700">
                <a:solidFill>
                  <a:srgbClr val="434343"/>
                </a:solidFill>
              </a:rPr>
              <a:t> 46.W1 (2018): W109-W113.</a:t>
            </a:r>
            <a:endParaRPr sz="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9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9"/>
          <p:cNvSpPr/>
          <p:nvPr/>
        </p:nvSpPr>
        <p:spPr>
          <a:xfrm>
            <a:off x="392050" y="268375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VEP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81" name="Google Shape;681;p49"/>
          <p:cNvPicPr preferRelativeResize="0"/>
          <p:nvPr/>
        </p:nvPicPr>
        <p:blipFill rotWithShape="1">
          <a:blip r:embed="rId3">
            <a:alphaModFix/>
          </a:blip>
          <a:srcRect l="10034" t="12933" r="15852" b="3025"/>
          <a:stretch/>
        </p:blipFill>
        <p:spPr>
          <a:xfrm>
            <a:off x="1483675" y="896575"/>
            <a:ext cx="5629173" cy="40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9"/>
          <p:cNvSpPr txBox="1"/>
          <p:nvPr/>
        </p:nvSpPr>
        <p:spPr>
          <a:xfrm>
            <a:off x="6966675" y="0"/>
            <a:ext cx="2776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version 99, updated January 2020</a:t>
            </a:r>
            <a:endParaRPr sz="10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0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392050" y="268375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VEP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9" name="Google Shape;689;p50"/>
          <p:cNvSpPr txBox="1"/>
          <p:nvPr/>
        </p:nvSpPr>
        <p:spPr>
          <a:xfrm>
            <a:off x="471475" y="841075"/>
            <a:ext cx="7677600" cy="4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VEP 의 장점</a:t>
            </a:r>
            <a:endParaRPr sz="18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coding, non-coding region 모두 annotation 가능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human 이외에도 pig, rat, zebrafish 등 다양한 종 annotation 가능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filtering 쉬움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pathogenicity 외에도 splicing, conservation도 prediction 가능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보여주는 정보가 많고, 각 db로의 연결이 잘 되어있음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web-based, command-based 둘 다 가능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ko" sz="18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VEP 의 단점</a:t>
            </a:r>
            <a:endParaRPr sz="18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결과 파일의 용량이 크면, 다운이 오래 걸림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➡ 크게 단점이 없어 무난하게 사용 가능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0" name="Google Shape;690;p50"/>
          <p:cNvSpPr txBox="1"/>
          <p:nvPr/>
        </p:nvSpPr>
        <p:spPr>
          <a:xfrm>
            <a:off x="6966675" y="0"/>
            <a:ext cx="2776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version 99, updated January 2020</a:t>
            </a:r>
            <a:endParaRPr sz="10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1" name="Google Shape;691;p50"/>
          <p:cNvSpPr txBox="1"/>
          <p:nvPr/>
        </p:nvSpPr>
        <p:spPr>
          <a:xfrm>
            <a:off x="0" y="4890325"/>
            <a:ext cx="91440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34343"/>
                </a:solidFill>
              </a:rPr>
              <a:t>McLaren, W. et al. The ensembl variant effect predictor. </a:t>
            </a:r>
            <a:r>
              <a:rPr lang="ko" sz="700" i="1">
                <a:solidFill>
                  <a:srgbClr val="434343"/>
                </a:solidFill>
              </a:rPr>
              <a:t>Genome Biol.</a:t>
            </a:r>
            <a:r>
              <a:rPr lang="ko" sz="700">
                <a:solidFill>
                  <a:srgbClr val="434343"/>
                </a:solidFill>
              </a:rPr>
              <a:t> 17, 122 (2016).</a:t>
            </a:r>
            <a:endParaRPr sz="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1"/>
          <p:cNvSpPr/>
          <p:nvPr/>
        </p:nvSpPr>
        <p:spPr>
          <a:xfrm>
            <a:off x="392050" y="268375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PredictSNP2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98" name="Google Shape;698;p51"/>
          <p:cNvPicPr preferRelativeResize="0"/>
          <p:nvPr/>
        </p:nvPicPr>
        <p:blipFill rotWithShape="1">
          <a:blip r:embed="rId3">
            <a:alphaModFix/>
          </a:blip>
          <a:srcRect t="17399" b="14448"/>
          <a:stretch/>
        </p:blipFill>
        <p:spPr>
          <a:xfrm>
            <a:off x="145250" y="968048"/>
            <a:ext cx="5819250" cy="232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1"/>
          <p:cNvPicPr preferRelativeResize="0"/>
          <p:nvPr/>
        </p:nvPicPr>
        <p:blipFill rotWithShape="1">
          <a:blip r:embed="rId4">
            <a:alphaModFix/>
          </a:blip>
          <a:srcRect t="25134" r="31394" b="60274"/>
          <a:stretch/>
        </p:blipFill>
        <p:spPr>
          <a:xfrm>
            <a:off x="290700" y="3816475"/>
            <a:ext cx="5603625" cy="7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1"/>
          <p:cNvSpPr txBox="1">
            <a:spLocks noGrp="1"/>
          </p:cNvSpPr>
          <p:nvPr>
            <p:ph type="body" idx="1"/>
          </p:nvPr>
        </p:nvSpPr>
        <p:spPr>
          <a:xfrm>
            <a:off x="257500" y="3458625"/>
            <a:ext cx="2212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Trebuchet MS"/>
                <a:ea typeface="Trebuchet MS"/>
                <a:cs typeface="Trebuchet MS"/>
                <a:sym typeface="Trebuchet MS"/>
              </a:rPr>
              <a:t>&lt; 결과를 VCF로 저장 &gt;</a:t>
            </a:r>
            <a:endParaRPr sz="14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1" name="Google Shape;701;p51"/>
          <p:cNvPicPr preferRelativeResize="0"/>
          <p:nvPr/>
        </p:nvPicPr>
        <p:blipFill rotWithShape="1">
          <a:blip r:embed="rId5">
            <a:alphaModFix/>
          </a:blip>
          <a:srcRect r="5374" b="34236"/>
          <a:stretch/>
        </p:blipFill>
        <p:spPr>
          <a:xfrm>
            <a:off x="6019300" y="2144238"/>
            <a:ext cx="3051357" cy="2513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1"/>
          <p:cNvSpPr txBox="1">
            <a:spLocks noGrp="1"/>
          </p:cNvSpPr>
          <p:nvPr>
            <p:ph type="body" idx="1"/>
          </p:nvPr>
        </p:nvSpPr>
        <p:spPr>
          <a:xfrm>
            <a:off x="6067100" y="1747350"/>
            <a:ext cx="2212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Trebuchet MS"/>
                <a:ea typeface="Trebuchet MS"/>
                <a:cs typeface="Trebuchet MS"/>
                <a:sym typeface="Trebuchet MS"/>
              </a:rPr>
              <a:t>&lt; 결과를 PDF로 저장 &gt;</a:t>
            </a:r>
            <a:endParaRPr sz="14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03" name="Google Shape;703;p51"/>
          <p:cNvCxnSpPr/>
          <p:nvPr/>
        </p:nvCxnSpPr>
        <p:spPr>
          <a:xfrm rot="10800000" flipH="1">
            <a:off x="5410150" y="1944450"/>
            <a:ext cx="690300" cy="27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4" name="Google Shape;704;p51"/>
          <p:cNvCxnSpPr/>
          <p:nvPr/>
        </p:nvCxnSpPr>
        <p:spPr>
          <a:xfrm>
            <a:off x="3053825" y="3131550"/>
            <a:ext cx="2100" cy="5385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5" name="Google Shape;705;p51"/>
          <p:cNvSpPr txBox="1"/>
          <p:nvPr/>
        </p:nvSpPr>
        <p:spPr>
          <a:xfrm>
            <a:off x="7991875" y="0"/>
            <a:ext cx="1386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version 1.0, 2016</a:t>
            </a:r>
            <a:endParaRPr sz="10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2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2"/>
          <p:cNvSpPr/>
          <p:nvPr/>
        </p:nvSpPr>
        <p:spPr>
          <a:xfrm>
            <a:off x="392050" y="268375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PredictSNP2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2" name="Google Shape;712;p52"/>
          <p:cNvSpPr txBox="1"/>
          <p:nvPr/>
        </p:nvSpPr>
        <p:spPr>
          <a:xfrm>
            <a:off x="468250" y="736175"/>
            <a:ext cx="7677600" cy="4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PredictSNP2 의 장점</a:t>
            </a:r>
            <a:endParaRPr sz="18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non-coding region annotation에 유리(ENCODE project 때 사용했던 CADD, DANN, FATHMM, FunSeq2, GWAVA의 결과를 통합적으로 분석)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각 db로의 연결이 잘 되어있음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ko" sz="18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PredictSNP2 의 단점</a:t>
            </a:r>
            <a:endParaRPr sz="18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용량이 큰 VCF 파일을 input으로 넣을 경우, 결과 PDF 파일이 만들어지지 않아 VCF 형식으로만 봐야함. 그러나 VCF의 경우에는 Gene ID가 안나오고 pathogenicity도 알아보기 어려움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파일 용량이 크면 업로드가 안됨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filtering 어려움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➡ variant가 적은 non-coding region의 annotation에 적합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3" name="Google Shape;713;p52"/>
          <p:cNvSpPr txBox="1"/>
          <p:nvPr/>
        </p:nvSpPr>
        <p:spPr>
          <a:xfrm>
            <a:off x="7991875" y="0"/>
            <a:ext cx="13863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version 1.0, 2016</a:t>
            </a:r>
            <a:endParaRPr sz="10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4" name="Google Shape;714;p52"/>
          <p:cNvSpPr txBox="1"/>
          <p:nvPr/>
        </p:nvSpPr>
        <p:spPr>
          <a:xfrm>
            <a:off x="0" y="4872975"/>
            <a:ext cx="91440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34343"/>
                </a:solidFill>
              </a:rPr>
              <a:t>Bendl J., Musil M., Stourac J. et al. (2016) PredictSNP2: a unified platform for accurately evaluating SNP effects by exploiting the different characteristics of variants in distinct genomic regions. PLoS Comput. Biol., 12, e1004962.</a:t>
            </a:r>
            <a:endParaRPr sz="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7"/>
          <p:cNvGrpSpPr/>
          <p:nvPr/>
        </p:nvGrpSpPr>
        <p:grpSpPr>
          <a:xfrm>
            <a:off x="291447" y="241950"/>
            <a:ext cx="8559771" cy="4659600"/>
            <a:chOff x="259622" y="151175"/>
            <a:chExt cx="8559771" cy="4659600"/>
          </a:xfrm>
        </p:grpSpPr>
        <p:sp>
          <p:nvSpPr>
            <p:cNvPr id="106" name="Google Shape;106;p17"/>
            <p:cNvSpPr/>
            <p:nvPr/>
          </p:nvSpPr>
          <p:spPr>
            <a:xfrm>
              <a:off x="259622" y="151175"/>
              <a:ext cx="8559771" cy="46596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363157" y="218295"/>
              <a:ext cx="8352099" cy="4499400"/>
            </a:xfrm>
            <a:prstGeom prst="snip2DiagRect">
              <a:avLst>
                <a:gd name="adj1" fmla="val 0"/>
                <a:gd name="adj2" fmla="val 7754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7"/>
          <p:cNvSpPr txBox="1"/>
          <p:nvPr/>
        </p:nvSpPr>
        <p:spPr>
          <a:xfrm>
            <a:off x="7680150" y="1870775"/>
            <a:ext cx="11724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45818E"/>
                </a:solidFill>
              </a:rPr>
              <a:t>VEP</a:t>
            </a:r>
            <a:r>
              <a:rPr lang="ko" sz="800">
                <a:solidFill>
                  <a:srgbClr val="45818E"/>
                </a:solidFill>
              </a:rPr>
              <a:t>, </a:t>
            </a:r>
            <a:r>
              <a:rPr lang="ko" sz="800" b="1">
                <a:solidFill>
                  <a:srgbClr val="45818E"/>
                </a:solidFill>
              </a:rPr>
              <a:t>Annovar</a:t>
            </a:r>
            <a:r>
              <a:rPr lang="ko" sz="800">
                <a:solidFill>
                  <a:srgbClr val="45818E"/>
                </a:solidFill>
              </a:rPr>
              <a:t>,</a:t>
            </a:r>
            <a:endParaRPr sz="80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5818E"/>
                </a:solidFill>
              </a:rPr>
              <a:t>SNPNexus, SnpEff, Predict SNP2,</a:t>
            </a:r>
            <a:endParaRPr sz="80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5818E"/>
                </a:solidFill>
              </a:rPr>
              <a:t>Seattle Seq</a:t>
            </a:r>
            <a:endParaRPr sz="800">
              <a:solidFill>
                <a:srgbClr val="45818E"/>
              </a:solidFill>
            </a:endParaRPr>
          </a:p>
        </p:txBody>
      </p:sp>
      <p:grpSp>
        <p:nvGrpSpPr>
          <p:cNvPr id="109" name="Google Shape;109;p17"/>
          <p:cNvGrpSpPr/>
          <p:nvPr/>
        </p:nvGrpSpPr>
        <p:grpSpPr>
          <a:xfrm>
            <a:off x="1168150" y="1612000"/>
            <a:ext cx="543925" cy="696675"/>
            <a:chOff x="1145200" y="1054600"/>
            <a:chExt cx="543925" cy="696675"/>
          </a:xfrm>
        </p:grpSpPr>
        <p:sp>
          <p:nvSpPr>
            <p:cNvPr id="110" name="Google Shape;110;p17"/>
            <p:cNvSpPr/>
            <p:nvPr/>
          </p:nvSpPr>
          <p:spPr>
            <a:xfrm>
              <a:off x="1145200" y="1054600"/>
              <a:ext cx="465600" cy="601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179975" y="1097800"/>
              <a:ext cx="465600" cy="601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223525" y="1149775"/>
              <a:ext cx="465600" cy="601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FASTQ</a:t>
              </a:r>
              <a:endParaRPr sz="600"/>
            </a:p>
          </p:txBody>
        </p:sp>
      </p:grpSp>
      <p:sp>
        <p:nvSpPr>
          <p:cNvPr id="113" name="Google Shape;113;p17"/>
          <p:cNvSpPr txBox="1"/>
          <p:nvPr/>
        </p:nvSpPr>
        <p:spPr>
          <a:xfrm>
            <a:off x="2834700" y="366775"/>
            <a:ext cx="3490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i="1">
                <a:solidFill>
                  <a:srgbClr val="434343"/>
                </a:solidFill>
              </a:rPr>
              <a:t># Germline variant calling pipeline</a:t>
            </a:r>
            <a:endParaRPr sz="1600" b="1" i="1">
              <a:solidFill>
                <a:srgbClr val="434343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964650" y="1319375"/>
            <a:ext cx="9171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Raw reads</a:t>
            </a:r>
            <a:endParaRPr sz="700"/>
          </a:p>
        </p:txBody>
      </p:sp>
      <p:sp>
        <p:nvSpPr>
          <p:cNvPr id="115" name="Google Shape;115;p17"/>
          <p:cNvSpPr txBox="1"/>
          <p:nvPr/>
        </p:nvSpPr>
        <p:spPr>
          <a:xfrm>
            <a:off x="614900" y="2411275"/>
            <a:ext cx="7821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Trimming</a:t>
            </a:r>
            <a:endParaRPr sz="900" b="1"/>
          </a:p>
        </p:txBody>
      </p:sp>
      <p:sp>
        <p:nvSpPr>
          <p:cNvPr id="116" name="Google Shape;116;p17"/>
          <p:cNvSpPr/>
          <p:nvPr/>
        </p:nvSpPr>
        <p:spPr>
          <a:xfrm>
            <a:off x="822275" y="976475"/>
            <a:ext cx="1172400" cy="266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Quality control</a:t>
            </a:r>
            <a:endParaRPr sz="900" b="1"/>
          </a:p>
        </p:txBody>
      </p:sp>
      <p:sp>
        <p:nvSpPr>
          <p:cNvPr id="117" name="Google Shape;117;p17"/>
          <p:cNvSpPr txBox="1"/>
          <p:nvPr/>
        </p:nvSpPr>
        <p:spPr>
          <a:xfrm>
            <a:off x="1424800" y="2413000"/>
            <a:ext cx="7185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5818E"/>
                </a:solidFill>
              </a:rPr>
              <a:t>Sickle</a:t>
            </a:r>
            <a:endParaRPr sz="900">
              <a:solidFill>
                <a:srgbClr val="45818E"/>
              </a:solidFill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>
            <a:off x="1449000" y="3249475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7"/>
          <p:cNvSpPr txBox="1"/>
          <p:nvPr/>
        </p:nvSpPr>
        <p:spPr>
          <a:xfrm>
            <a:off x="1424800" y="3282350"/>
            <a:ext cx="7185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5818E"/>
                </a:solidFill>
              </a:rPr>
              <a:t>Bowtie2</a:t>
            </a:r>
            <a:endParaRPr sz="900">
              <a:solidFill>
                <a:srgbClr val="45818E"/>
              </a:solidFill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>
            <a:off x="1448988" y="2434825"/>
            <a:ext cx="0" cy="312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17"/>
          <p:cNvSpPr/>
          <p:nvPr/>
        </p:nvSpPr>
        <p:spPr>
          <a:xfrm>
            <a:off x="1209863" y="3803125"/>
            <a:ext cx="460500" cy="5496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SAM</a:t>
            </a:r>
            <a:endParaRPr sz="800"/>
          </a:p>
        </p:txBody>
      </p:sp>
      <p:sp>
        <p:nvSpPr>
          <p:cNvPr id="122" name="Google Shape;122;p17"/>
          <p:cNvSpPr/>
          <p:nvPr/>
        </p:nvSpPr>
        <p:spPr>
          <a:xfrm>
            <a:off x="822275" y="2876725"/>
            <a:ext cx="1172400" cy="266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Alignment</a:t>
            </a:r>
            <a:endParaRPr sz="900" b="1"/>
          </a:p>
        </p:txBody>
      </p:sp>
      <p:cxnSp>
        <p:nvCxnSpPr>
          <p:cNvPr id="123" name="Google Shape;123;p17"/>
          <p:cNvCxnSpPr/>
          <p:nvPr/>
        </p:nvCxnSpPr>
        <p:spPr>
          <a:xfrm rot="10800000">
            <a:off x="2308400" y="1261975"/>
            <a:ext cx="14400" cy="284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7"/>
          <p:cNvCxnSpPr/>
          <p:nvPr/>
        </p:nvCxnSpPr>
        <p:spPr>
          <a:xfrm>
            <a:off x="2295650" y="1238950"/>
            <a:ext cx="288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5" name="Google Shape;125;p17"/>
          <p:cNvSpPr/>
          <p:nvPr/>
        </p:nvSpPr>
        <p:spPr>
          <a:xfrm>
            <a:off x="2749450" y="967425"/>
            <a:ext cx="460500" cy="5250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SAM</a:t>
            </a:r>
            <a:endParaRPr sz="900"/>
          </a:p>
        </p:txBody>
      </p:sp>
      <p:cxnSp>
        <p:nvCxnSpPr>
          <p:cNvPr id="126" name="Google Shape;126;p17"/>
          <p:cNvCxnSpPr/>
          <p:nvPr/>
        </p:nvCxnSpPr>
        <p:spPr>
          <a:xfrm rot="10800000" flipH="1">
            <a:off x="1800100" y="4109100"/>
            <a:ext cx="517800" cy="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7"/>
          <p:cNvCxnSpPr/>
          <p:nvPr/>
        </p:nvCxnSpPr>
        <p:spPr>
          <a:xfrm>
            <a:off x="2958661" y="1573075"/>
            <a:ext cx="0" cy="312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" name="Google Shape;128;p17"/>
          <p:cNvSpPr txBox="1"/>
          <p:nvPr/>
        </p:nvSpPr>
        <p:spPr>
          <a:xfrm>
            <a:off x="2935524" y="1524250"/>
            <a:ext cx="7185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5818E"/>
                </a:solidFill>
              </a:rPr>
              <a:t>Samtools</a:t>
            </a:r>
            <a:endParaRPr sz="900">
              <a:solidFill>
                <a:srgbClr val="45818E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2722250" y="2616350"/>
            <a:ext cx="460500" cy="5496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BAM</a:t>
            </a:r>
            <a:endParaRPr sz="900"/>
          </a:p>
        </p:txBody>
      </p:sp>
      <p:sp>
        <p:nvSpPr>
          <p:cNvPr id="130" name="Google Shape;130;p17"/>
          <p:cNvSpPr/>
          <p:nvPr/>
        </p:nvSpPr>
        <p:spPr>
          <a:xfrm>
            <a:off x="3340349" y="1915475"/>
            <a:ext cx="718500" cy="588900"/>
          </a:xfrm>
          <a:prstGeom prst="wedgeRectCallout">
            <a:avLst>
              <a:gd name="adj1" fmla="val -87794"/>
              <a:gd name="adj2" fmla="val -987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Reference Genome</a:t>
            </a:r>
            <a:endParaRPr sz="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(hg 38)</a:t>
            </a:r>
            <a:endParaRPr sz="800"/>
          </a:p>
        </p:txBody>
      </p:sp>
      <p:cxnSp>
        <p:nvCxnSpPr>
          <p:cNvPr id="131" name="Google Shape;131;p17"/>
          <p:cNvCxnSpPr/>
          <p:nvPr/>
        </p:nvCxnSpPr>
        <p:spPr>
          <a:xfrm>
            <a:off x="2955749" y="2003775"/>
            <a:ext cx="0" cy="488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17"/>
          <p:cNvCxnSpPr/>
          <p:nvPr/>
        </p:nvCxnSpPr>
        <p:spPr>
          <a:xfrm>
            <a:off x="2980649" y="3290129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7"/>
          <p:cNvSpPr/>
          <p:nvPr/>
        </p:nvSpPr>
        <p:spPr>
          <a:xfrm>
            <a:off x="2621400" y="3860775"/>
            <a:ext cx="718500" cy="4884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processed</a:t>
            </a:r>
            <a:endParaRPr sz="90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BAM</a:t>
            </a:r>
            <a:endParaRPr sz="900"/>
          </a:p>
        </p:txBody>
      </p:sp>
      <p:cxnSp>
        <p:nvCxnSpPr>
          <p:cNvPr id="134" name="Google Shape;134;p17"/>
          <p:cNvCxnSpPr/>
          <p:nvPr/>
        </p:nvCxnSpPr>
        <p:spPr>
          <a:xfrm>
            <a:off x="4362424" y="1199225"/>
            <a:ext cx="4605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7"/>
          <p:cNvCxnSpPr/>
          <p:nvPr/>
        </p:nvCxnSpPr>
        <p:spPr>
          <a:xfrm rot="10800000" flipH="1">
            <a:off x="3481624" y="4111350"/>
            <a:ext cx="904800" cy="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" name="Google Shape;136;p17"/>
          <p:cNvSpPr txBox="1"/>
          <p:nvPr/>
        </p:nvSpPr>
        <p:spPr>
          <a:xfrm>
            <a:off x="2975998" y="3198475"/>
            <a:ext cx="1370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5818E"/>
                </a:solidFill>
              </a:rPr>
              <a:t>Mark Duplicates</a:t>
            </a:r>
            <a:endParaRPr sz="70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5818E"/>
                </a:solidFill>
              </a:rPr>
              <a:t>Fix Mate Information</a:t>
            </a:r>
            <a:endParaRPr sz="70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5818E"/>
                </a:solidFill>
              </a:rPr>
              <a:t>Add Or Replace Read Groups</a:t>
            </a:r>
            <a:endParaRPr sz="70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5818E"/>
                </a:solidFill>
              </a:rPr>
              <a:t>Base Recalibrator</a:t>
            </a:r>
            <a:endParaRPr sz="700">
              <a:solidFill>
                <a:srgbClr val="45818E"/>
              </a:solidFill>
            </a:endParaRPr>
          </a:p>
        </p:txBody>
      </p:sp>
      <p:cxnSp>
        <p:nvCxnSpPr>
          <p:cNvPr id="137" name="Google Shape;137;p17"/>
          <p:cNvCxnSpPr/>
          <p:nvPr/>
        </p:nvCxnSpPr>
        <p:spPr>
          <a:xfrm>
            <a:off x="5357175" y="1519650"/>
            <a:ext cx="0" cy="401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7"/>
          <p:cNvSpPr/>
          <p:nvPr/>
        </p:nvSpPr>
        <p:spPr>
          <a:xfrm>
            <a:off x="4726550" y="1568900"/>
            <a:ext cx="1218000" cy="266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call variants</a:t>
            </a:r>
            <a:endParaRPr sz="900" b="1"/>
          </a:p>
        </p:txBody>
      </p:sp>
      <p:cxnSp>
        <p:nvCxnSpPr>
          <p:cNvPr id="139" name="Google Shape;139;p17"/>
          <p:cNvCxnSpPr/>
          <p:nvPr/>
        </p:nvCxnSpPr>
        <p:spPr>
          <a:xfrm>
            <a:off x="4723725" y="1921125"/>
            <a:ext cx="1218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7"/>
          <p:cNvCxnSpPr/>
          <p:nvPr/>
        </p:nvCxnSpPr>
        <p:spPr>
          <a:xfrm>
            <a:off x="4723725" y="1921125"/>
            <a:ext cx="0" cy="464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7"/>
          <p:cNvCxnSpPr/>
          <p:nvPr/>
        </p:nvCxnSpPr>
        <p:spPr>
          <a:xfrm rot="10800000">
            <a:off x="4369624" y="1198150"/>
            <a:ext cx="16800" cy="293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2" name="Google Shape;142;p17"/>
          <p:cNvSpPr txBox="1"/>
          <p:nvPr/>
        </p:nvSpPr>
        <p:spPr>
          <a:xfrm>
            <a:off x="4430100" y="2395475"/>
            <a:ext cx="604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5818E"/>
                </a:solidFill>
              </a:rPr>
              <a:t>Strelka</a:t>
            </a:r>
            <a:endParaRPr sz="900">
              <a:solidFill>
                <a:srgbClr val="45818E"/>
              </a:solidFill>
            </a:endParaRPr>
          </a:p>
        </p:txBody>
      </p:sp>
      <p:cxnSp>
        <p:nvCxnSpPr>
          <p:cNvPr id="143" name="Google Shape;143;p17"/>
          <p:cNvCxnSpPr/>
          <p:nvPr/>
        </p:nvCxnSpPr>
        <p:spPr>
          <a:xfrm>
            <a:off x="5651200" y="2400375"/>
            <a:ext cx="591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7"/>
          <p:cNvSpPr txBox="1"/>
          <p:nvPr/>
        </p:nvSpPr>
        <p:spPr>
          <a:xfrm>
            <a:off x="5360500" y="1974503"/>
            <a:ext cx="11724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5818E"/>
                </a:solidFill>
              </a:rPr>
              <a:t>GATK</a:t>
            </a:r>
            <a:r>
              <a:rPr lang="ko" sz="900">
                <a:solidFill>
                  <a:srgbClr val="45818E"/>
                </a:solidFill>
              </a:rPr>
              <a:t> </a:t>
            </a:r>
            <a:endParaRPr sz="900">
              <a:solidFill>
                <a:srgbClr val="45818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5818E"/>
                </a:solidFill>
              </a:rPr>
              <a:t>Haplotype Caller</a:t>
            </a:r>
            <a:endParaRPr sz="900">
              <a:solidFill>
                <a:srgbClr val="45818E"/>
              </a:solidFill>
            </a:endParaRPr>
          </a:p>
        </p:txBody>
      </p:sp>
      <p:cxnSp>
        <p:nvCxnSpPr>
          <p:cNvPr id="145" name="Google Shape;145;p17"/>
          <p:cNvCxnSpPr/>
          <p:nvPr/>
        </p:nvCxnSpPr>
        <p:spPr>
          <a:xfrm>
            <a:off x="5940400" y="1921088"/>
            <a:ext cx="0" cy="1416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7"/>
          <p:cNvSpPr/>
          <p:nvPr/>
        </p:nvSpPr>
        <p:spPr>
          <a:xfrm>
            <a:off x="5405800" y="2569375"/>
            <a:ext cx="1081800" cy="3123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5405550" y="2510975"/>
            <a:ext cx="5178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SNPs</a:t>
            </a:r>
            <a:endParaRPr sz="800"/>
          </a:p>
        </p:txBody>
      </p:sp>
      <p:sp>
        <p:nvSpPr>
          <p:cNvPr id="148" name="Google Shape;148;p17"/>
          <p:cNvSpPr txBox="1"/>
          <p:nvPr/>
        </p:nvSpPr>
        <p:spPr>
          <a:xfrm>
            <a:off x="5983575" y="2510975"/>
            <a:ext cx="604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INDELs</a:t>
            </a:r>
            <a:endParaRPr sz="800"/>
          </a:p>
        </p:txBody>
      </p:sp>
      <p:sp>
        <p:nvSpPr>
          <p:cNvPr id="149" name="Google Shape;149;p17"/>
          <p:cNvSpPr txBox="1"/>
          <p:nvPr/>
        </p:nvSpPr>
        <p:spPr>
          <a:xfrm>
            <a:off x="5607075" y="2652175"/>
            <a:ext cx="7185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34343"/>
                </a:solidFill>
              </a:rPr>
              <a:t>Raw variants</a:t>
            </a:r>
            <a:endParaRPr sz="700">
              <a:solidFill>
                <a:srgbClr val="434343"/>
              </a:solidFill>
            </a:endParaRPr>
          </a:p>
        </p:txBody>
      </p:sp>
      <p:cxnSp>
        <p:nvCxnSpPr>
          <p:cNvPr id="150" name="Google Shape;150;p17"/>
          <p:cNvCxnSpPr/>
          <p:nvPr/>
        </p:nvCxnSpPr>
        <p:spPr>
          <a:xfrm>
            <a:off x="5651200" y="2401050"/>
            <a:ext cx="0" cy="144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1" name="Google Shape;151;p17"/>
          <p:cNvCxnSpPr/>
          <p:nvPr/>
        </p:nvCxnSpPr>
        <p:spPr>
          <a:xfrm rot="10800000" flipH="1">
            <a:off x="4728200" y="3139225"/>
            <a:ext cx="1214700" cy="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7"/>
          <p:cNvCxnSpPr/>
          <p:nvPr/>
        </p:nvCxnSpPr>
        <p:spPr>
          <a:xfrm>
            <a:off x="4732075" y="2717725"/>
            <a:ext cx="0" cy="414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7"/>
          <p:cNvCxnSpPr/>
          <p:nvPr/>
        </p:nvCxnSpPr>
        <p:spPr>
          <a:xfrm>
            <a:off x="6242200" y="2403088"/>
            <a:ext cx="0" cy="144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4" name="Google Shape;154;p17"/>
          <p:cNvCxnSpPr/>
          <p:nvPr/>
        </p:nvCxnSpPr>
        <p:spPr>
          <a:xfrm flipH="1">
            <a:off x="5941725" y="2911725"/>
            <a:ext cx="1200" cy="2355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7"/>
          <p:cNvCxnSpPr/>
          <p:nvPr/>
        </p:nvCxnSpPr>
        <p:spPr>
          <a:xfrm>
            <a:off x="5357175" y="3139275"/>
            <a:ext cx="0" cy="701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7"/>
          <p:cNvSpPr/>
          <p:nvPr/>
        </p:nvSpPr>
        <p:spPr>
          <a:xfrm>
            <a:off x="5135925" y="3894150"/>
            <a:ext cx="442500" cy="4884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VCF</a:t>
            </a:r>
            <a:endParaRPr sz="800"/>
          </a:p>
        </p:txBody>
      </p:sp>
      <p:cxnSp>
        <p:nvCxnSpPr>
          <p:cNvPr id="157" name="Google Shape;157;p17"/>
          <p:cNvCxnSpPr/>
          <p:nvPr/>
        </p:nvCxnSpPr>
        <p:spPr>
          <a:xfrm rot="10800000" flipH="1">
            <a:off x="5747800" y="4108325"/>
            <a:ext cx="10503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7"/>
          <p:cNvCxnSpPr/>
          <p:nvPr/>
        </p:nvCxnSpPr>
        <p:spPr>
          <a:xfrm rot="10800000">
            <a:off x="6742450" y="1129075"/>
            <a:ext cx="55500" cy="297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7"/>
          <p:cNvCxnSpPr/>
          <p:nvPr/>
        </p:nvCxnSpPr>
        <p:spPr>
          <a:xfrm rot="10800000" flipH="1">
            <a:off x="6737650" y="1138575"/>
            <a:ext cx="576900" cy="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0" name="Google Shape;160;p17"/>
          <p:cNvSpPr/>
          <p:nvPr/>
        </p:nvSpPr>
        <p:spPr>
          <a:xfrm>
            <a:off x="4997925" y="994988"/>
            <a:ext cx="718500" cy="4884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processed</a:t>
            </a:r>
            <a:endParaRPr sz="90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BAM</a:t>
            </a:r>
            <a:endParaRPr sz="900"/>
          </a:p>
        </p:txBody>
      </p:sp>
      <p:sp>
        <p:nvSpPr>
          <p:cNvPr id="161" name="Google Shape;161;p17"/>
          <p:cNvSpPr/>
          <p:nvPr/>
        </p:nvSpPr>
        <p:spPr>
          <a:xfrm>
            <a:off x="7483625" y="937475"/>
            <a:ext cx="460500" cy="5250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VCF</a:t>
            </a:r>
            <a:endParaRPr sz="800"/>
          </a:p>
        </p:txBody>
      </p:sp>
      <p:sp>
        <p:nvSpPr>
          <p:cNvPr id="162" name="Google Shape;162;p17"/>
          <p:cNvSpPr/>
          <p:nvPr/>
        </p:nvSpPr>
        <p:spPr>
          <a:xfrm>
            <a:off x="4879725" y="3221048"/>
            <a:ext cx="954900" cy="19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filter variants</a:t>
            </a:r>
            <a:endParaRPr sz="800"/>
          </a:p>
        </p:txBody>
      </p:sp>
      <p:sp>
        <p:nvSpPr>
          <p:cNvPr id="163" name="Google Shape;163;p17"/>
          <p:cNvSpPr/>
          <p:nvPr/>
        </p:nvSpPr>
        <p:spPr>
          <a:xfrm>
            <a:off x="4879725" y="3462798"/>
            <a:ext cx="954900" cy="19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refine genotypes</a:t>
            </a:r>
            <a:endParaRPr sz="800"/>
          </a:p>
        </p:txBody>
      </p:sp>
      <p:cxnSp>
        <p:nvCxnSpPr>
          <p:cNvPr id="164" name="Google Shape;164;p17"/>
          <p:cNvCxnSpPr/>
          <p:nvPr/>
        </p:nvCxnSpPr>
        <p:spPr>
          <a:xfrm>
            <a:off x="7695000" y="1944753"/>
            <a:ext cx="0" cy="512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17"/>
          <p:cNvSpPr/>
          <p:nvPr/>
        </p:nvSpPr>
        <p:spPr>
          <a:xfrm>
            <a:off x="7148825" y="1570250"/>
            <a:ext cx="1130100" cy="266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Annotation</a:t>
            </a:r>
            <a:endParaRPr sz="900" b="1"/>
          </a:p>
        </p:txBody>
      </p:sp>
      <p:sp>
        <p:nvSpPr>
          <p:cNvPr id="166" name="Google Shape;166;p17"/>
          <p:cNvSpPr/>
          <p:nvPr/>
        </p:nvSpPr>
        <p:spPr>
          <a:xfrm>
            <a:off x="7483625" y="2690075"/>
            <a:ext cx="460500" cy="5250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VCF</a:t>
            </a:r>
            <a:endParaRPr sz="800"/>
          </a:p>
        </p:txBody>
      </p:sp>
      <p:cxnSp>
        <p:nvCxnSpPr>
          <p:cNvPr id="167" name="Google Shape;167;p17"/>
          <p:cNvCxnSpPr/>
          <p:nvPr/>
        </p:nvCxnSpPr>
        <p:spPr>
          <a:xfrm>
            <a:off x="7713600" y="3298525"/>
            <a:ext cx="0" cy="437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17"/>
          <p:cNvSpPr/>
          <p:nvPr/>
        </p:nvSpPr>
        <p:spPr>
          <a:xfrm>
            <a:off x="7150475" y="3819675"/>
            <a:ext cx="1214700" cy="312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Variant </a:t>
            </a:r>
            <a:endParaRPr sz="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Interpretation</a:t>
            </a:r>
            <a:endParaRPr sz="900" b="1"/>
          </a:p>
        </p:txBody>
      </p:sp>
      <p:sp>
        <p:nvSpPr>
          <p:cNvPr id="169" name="Google Shape;169;p17"/>
          <p:cNvSpPr txBox="1"/>
          <p:nvPr/>
        </p:nvSpPr>
        <p:spPr>
          <a:xfrm>
            <a:off x="7255050" y="2413000"/>
            <a:ext cx="9171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annotated VCF</a:t>
            </a:r>
            <a:endParaRPr sz="700"/>
          </a:p>
        </p:txBody>
      </p:sp>
      <p:sp>
        <p:nvSpPr>
          <p:cNvPr id="170" name="Google Shape;170;p17"/>
          <p:cNvSpPr txBox="1"/>
          <p:nvPr/>
        </p:nvSpPr>
        <p:spPr>
          <a:xfrm>
            <a:off x="5923350" y="2884813"/>
            <a:ext cx="8616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5818E"/>
                </a:solidFill>
              </a:rPr>
              <a:t>Select Variants</a:t>
            </a:r>
            <a:endParaRPr sz="70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3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3"/>
          <p:cNvSpPr/>
          <p:nvPr/>
        </p:nvSpPr>
        <p:spPr>
          <a:xfrm>
            <a:off x="392050" y="268375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Seattle Seq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1" name="Google Shape;721;p53"/>
          <p:cNvPicPr preferRelativeResize="0"/>
          <p:nvPr/>
        </p:nvPicPr>
        <p:blipFill rotWithShape="1">
          <a:blip r:embed="rId3">
            <a:alphaModFix/>
          </a:blip>
          <a:srcRect l="2273" t="16743" r="553" b="68746"/>
          <a:stretch/>
        </p:blipFill>
        <p:spPr>
          <a:xfrm>
            <a:off x="392050" y="1401725"/>
            <a:ext cx="8397226" cy="79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3"/>
          <p:cNvPicPr preferRelativeResize="0"/>
          <p:nvPr/>
        </p:nvPicPr>
        <p:blipFill rotWithShape="1">
          <a:blip r:embed="rId4">
            <a:alphaModFix/>
          </a:blip>
          <a:srcRect l="2315" t="16929" b="61324"/>
          <a:stretch/>
        </p:blipFill>
        <p:spPr>
          <a:xfrm>
            <a:off x="392050" y="2975425"/>
            <a:ext cx="8397226" cy="116454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3"/>
          <p:cNvSpPr txBox="1">
            <a:spLocks noGrp="1"/>
          </p:cNvSpPr>
          <p:nvPr>
            <p:ph type="body" idx="1"/>
          </p:nvPr>
        </p:nvSpPr>
        <p:spPr>
          <a:xfrm>
            <a:off x="392050" y="922950"/>
            <a:ext cx="2212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Trebuchet MS"/>
                <a:ea typeface="Trebuchet MS"/>
                <a:cs typeface="Trebuchet MS"/>
                <a:sym typeface="Trebuchet MS"/>
              </a:rPr>
              <a:t>&lt; VCF로 저장 &gt;</a:t>
            </a:r>
            <a:endParaRPr sz="14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4" name="Google Shape;724;p53"/>
          <p:cNvSpPr txBox="1">
            <a:spLocks noGrp="1"/>
          </p:cNvSpPr>
          <p:nvPr>
            <p:ph type="body" idx="1"/>
          </p:nvPr>
        </p:nvSpPr>
        <p:spPr>
          <a:xfrm>
            <a:off x="392050" y="2490550"/>
            <a:ext cx="2212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latin typeface="Trebuchet MS"/>
                <a:ea typeface="Trebuchet MS"/>
                <a:cs typeface="Trebuchet MS"/>
                <a:sym typeface="Trebuchet MS"/>
              </a:rPr>
              <a:t>&lt; Seattle Seq으로 저장 &gt;</a:t>
            </a:r>
            <a:endParaRPr sz="14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396275" y="4383575"/>
            <a:ext cx="5890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➡ 결과 분석 할 때는 Seattle Seq 형식으로 저장하는 것이 좋을 듯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6" name="Google Shape;726;p53"/>
          <p:cNvSpPr txBox="1"/>
          <p:nvPr/>
        </p:nvSpPr>
        <p:spPr>
          <a:xfrm>
            <a:off x="6653900" y="0"/>
            <a:ext cx="32676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version 14.00, updated August 17, 2018</a:t>
            </a:r>
            <a:endParaRPr sz="10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4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4"/>
          <p:cNvSpPr/>
          <p:nvPr/>
        </p:nvSpPr>
        <p:spPr>
          <a:xfrm>
            <a:off x="392050" y="268375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- Seattle Seq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3" name="Google Shape;733;p54"/>
          <p:cNvSpPr txBox="1"/>
          <p:nvPr/>
        </p:nvSpPr>
        <p:spPr>
          <a:xfrm>
            <a:off x="479800" y="1088625"/>
            <a:ext cx="7677600" cy="3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Seattle Seq 의 장점</a:t>
            </a:r>
            <a:endParaRPr sz="18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Seattle Seq으로 저장할 경우, 다양한 정보를 한 눈에 보기 편함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KEGG pathways, Distance to nearest Splice Site 등 많은 annotation 가능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ko" sz="18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Seattle Seq 의 단점</a:t>
            </a:r>
            <a:endParaRPr sz="18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web-based tool이지만 결과를 web에서 바로 볼 수 없고 메일로 보내줌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filtering이 쉽지는 않음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rebuchet MS"/>
              <a:buChar char="-"/>
            </a:pPr>
            <a:r>
              <a:rPr lang="ko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clinVar 정보를 ID로 주고 pathogenicity, benign 등의 정보는 알려주지 않아 직접 검색해야 함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➡KEGG pathways 등 다양한 정보 annotation 하고 싶을 때 적합</a:t>
            </a: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4" name="Google Shape;734;p54"/>
          <p:cNvSpPr txBox="1"/>
          <p:nvPr/>
        </p:nvSpPr>
        <p:spPr>
          <a:xfrm>
            <a:off x="6653900" y="0"/>
            <a:ext cx="32676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version 14.00, updated August 17, 2018</a:t>
            </a:r>
            <a:endParaRPr sz="10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5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5"/>
          <p:cNvSpPr/>
          <p:nvPr/>
        </p:nvSpPr>
        <p:spPr>
          <a:xfrm>
            <a:off x="392050" y="268375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741" name="Google Shape;741;p55"/>
          <p:cNvGraphicFramePr/>
          <p:nvPr/>
        </p:nvGraphicFramePr>
        <p:xfrm>
          <a:off x="663900" y="907825"/>
          <a:ext cx="8009750" cy="3830970"/>
        </p:xfrm>
        <a:graphic>
          <a:graphicData uri="http://schemas.openxmlformats.org/drawingml/2006/table">
            <a:tbl>
              <a:tblPr>
                <a:noFill/>
                <a:tableStyleId>{B3ACC0FD-AEE0-4E39-8839-976C53EDC0D0}</a:tableStyleId>
              </a:tblPr>
              <a:tblGrid>
                <a:gridCol w="124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6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rgbClr val="434343"/>
                          </a:solidFill>
                        </a:rPr>
                        <a:t>rs ID</a:t>
                      </a:r>
                      <a:endParaRPr sz="10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SnpEff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SeattleSeq</a:t>
                      </a:r>
                      <a:endParaRPr sz="1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VEP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ANNOVAR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SNPnexus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>
                          <a:solidFill>
                            <a:schemeClr val="dk1"/>
                          </a:solidFill>
                        </a:rPr>
                        <a:t>PredictSNP2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rs10509305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conflicting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conflicting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rs1064039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conflicting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conflicting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rs79668755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benign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benign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rs2276717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benign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benign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rs3733402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conflicting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conflicting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rs351855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rs76863441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pathogenic,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risk factor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pathogenic,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risk factor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rs75326924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pathogenic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42" name="Google Shape;742;p55"/>
          <p:cNvSpPr txBox="1"/>
          <p:nvPr/>
        </p:nvSpPr>
        <p:spPr>
          <a:xfrm>
            <a:off x="4752400" y="4797925"/>
            <a:ext cx="41796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ClinVar에서는 Review status(Assertion criteria)에 따라 pathogenicity를 정함</a:t>
            </a:r>
            <a:endParaRPr sz="9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6"/>
          <p:cNvSpPr/>
          <p:nvPr/>
        </p:nvSpPr>
        <p:spPr>
          <a:xfrm>
            <a:off x="215400" y="182875"/>
            <a:ext cx="448500" cy="438900"/>
          </a:xfrm>
          <a:prstGeom prst="rect">
            <a:avLst/>
          </a:prstGeom>
          <a:noFill/>
          <a:ln w="3810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56"/>
          <p:cNvSpPr/>
          <p:nvPr/>
        </p:nvSpPr>
        <p:spPr>
          <a:xfrm>
            <a:off x="398450" y="269500"/>
            <a:ext cx="71973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#2. Annotation Tool </a:t>
            </a:r>
            <a:endParaRPr sz="2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749" name="Google Shape;749;p56"/>
          <p:cNvGraphicFramePr/>
          <p:nvPr/>
        </p:nvGraphicFramePr>
        <p:xfrm>
          <a:off x="630550" y="1058175"/>
          <a:ext cx="8018925" cy="3479790"/>
        </p:xfrm>
        <a:graphic>
          <a:graphicData uri="http://schemas.openxmlformats.org/drawingml/2006/table">
            <a:tbl>
              <a:tblPr>
                <a:noFill/>
                <a:tableStyleId>{B3ACC0FD-AEE0-4E39-8839-976C53EDC0D0}</a:tableStyleId>
              </a:tblPr>
              <a:tblGrid>
                <a:gridCol w="125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8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8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8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Tools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VEP</a:t>
                      </a:r>
                      <a:endParaRPr b="1"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ANNOVAR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SnpEff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SeattleSeq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SNPnexus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chemeClr val="dk1"/>
                          </a:solidFill>
                        </a:rPr>
                        <a:t>PredictSNP2</a:t>
                      </a:r>
                      <a:endParaRPr sz="9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*속도(sec)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250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15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27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210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120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730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DB</a:t>
                      </a:r>
                      <a:r>
                        <a:rPr lang="ko" sz="800" b="1">
                          <a:solidFill>
                            <a:srgbClr val="434343"/>
                          </a:solidFill>
                        </a:rPr>
                        <a:t>(hg38)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51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54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27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16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22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SNP / INDEL / CNV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O / O / X</a:t>
                      </a:r>
                      <a:endParaRPr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O / O / O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O / O / X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O / O / X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O / O / O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O / X / X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환경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Web/Program</a:t>
                      </a:r>
                      <a:endParaRPr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Program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Program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Web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Web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Web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Input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VCF, HGVS, VEP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VCF, pileup, CompleteGenomics, GFF3-SOLiD, SOAPsnp, MAQ, CASAVA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VCF, pileup/TXT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VCF(SNVs,indels),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MAQ(SNVs only),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GFF3(SNVs only),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custom-format file (SNVs only),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GATK BED(only for simple indels)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VCF,TXT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VCF, HVS, GVF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Output</a:t>
                      </a:r>
                      <a:endParaRPr sz="9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VCF, VEP, TXT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CSV, VCF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VCF, TXT, HTML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VCF, SeattleSeq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VCF, TXT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VCF/PDF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b="1">
                          <a:solidFill>
                            <a:srgbClr val="434343"/>
                          </a:solidFill>
                        </a:rPr>
                        <a:t>총평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★★★</a:t>
                      </a:r>
                      <a:endParaRPr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★★☆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★★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★☆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★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☆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50" name="Google Shape;750;p56"/>
          <p:cNvSpPr txBox="1"/>
          <p:nvPr/>
        </p:nvSpPr>
        <p:spPr>
          <a:xfrm>
            <a:off x="5001725" y="730150"/>
            <a:ext cx="4013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*속도(sec) 측정은 약 9천개의 variants가 있는 vcf 파일을 기준으로 함</a:t>
            </a:r>
            <a:endParaRPr sz="9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1" name="Google Shape;751;p56"/>
          <p:cNvSpPr txBox="1"/>
          <p:nvPr/>
        </p:nvSpPr>
        <p:spPr>
          <a:xfrm>
            <a:off x="7353350" y="4532250"/>
            <a:ext cx="16923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★ : 1    ☆ : 0.5</a:t>
            </a:r>
            <a:endParaRPr sz="10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C60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/>
          <p:nvPr/>
        </p:nvSpPr>
        <p:spPr>
          <a:xfrm>
            <a:off x="2983525" y="817125"/>
            <a:ext cx="2937900" cy="2790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7"/>
          <p:cNvSpPr/>
          <p:nvPr/>
        </p:nvSpPr>
        <p:spPr>
          <a:xfrm>
            <a:off x="3096725" y="926125"/>
            <a:ext cx="2719500" cy="2566800"/>
          </a:xfrm>
          <a:prstGeom prst="ellipse">
            <a:avLst/>
          </a:prstGeom>
          <a:noFill/>
          <a:ln w="19050" cap="flat" cmpd="sng">
            <a:solidFill>
              <a:srgbClr val="FEC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7"/>
          <p:cNvSpPr txBox="1"/>
          <p:nvPr/>
        </p:nvSpPr>
        <p:spPr>
          <a:xfrm>
            <a:off x="7668575" y="69675"/>
            <a:ext cx="1297800" cy="534300"/>
          </a:xfrm>
          <a:prstGeom prst="rect">
            <a:avLst/>
          </a:prstGeom>
          <a:noFill/>
          <a:ln>
            <a:noFill/>
          </a:ln>
          <a:effectLst>
            <a:outerShdw blurRad="57150" dist="19050" dir="378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36000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200221</a:t>
            </a:r>
            <a:endParaRPr sz="12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Google Shape;759;p57"/>
          <p:cNvSpPr txBox="1"/>
          <p:nvPr/>
        </p:nvSpPr>
        <p:spPr>
          <a:xfrm>
            <a:off x="3555725" y="3951150"/>
            <a:ext cx="1872300" cy="805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 FOR</a:t>
            </a: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LISTENING</a:t>
            </a:r>
            <a:endParaRPr sz="1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60" name="Google Shape;7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563" y="1473612"/>
            <a:ext cx="1471825" cy="14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 flipH="1">
            <a:off x="157450" y="0"/>
            <a:ext cx="28500" cy="7545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 rot="5400000">
            <a:off x="316075" y="-210475"/>
            <a:ext cx="31200" cy="6633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/>
          <p:nvPr/>
        </p:nvSpPr>
        <p:spPr>
          <a:xfrm rot="10800000" flipH="1">
            <a:off x="8935600" y="4419600"/>
            <a:ext cx="28500" cy="7545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8"/>
          <p:cNvSpPr/>
          <p:nvPr/>
        </p:nvSpPr>
        <p:spPr>
          <a:xfrm rot="-5400000">
            <a:off x="8796750" y="4692675"/>
            <a:ext cx="31200" cy="6633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2834700" y="366775"/>
            <a:ext cx="3490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i="1">
                <a:solidFill>
                  <a:srgbClr val="434343"/>
                </a:solidFill>
              </a:rPr>
              <a:t># Input</a:t>
            </a:r>
            <a:endParaRPr sz="1600" b="1" i="1">
              <a:solidFill>
                <a:srgbClr val="434343"/>
              </a:solidFill>
            </a:endParaRPr>
          </a:p>
        </p:txBody>
      </p:sp>
      <p:graphicFrame>
        <p:nvGraphicFramePr>
          <p:cNvPr id="180" name="Google Shape;180;p18"/>
          <p:cNvGraphicFramePr/>
          <p:nvPr/>
        </p:nvGraphicFramePr>
        <p:xfrm>
          <a:off x="420525" y="819060"/>
          <a:ext cx="8199425" cy="3576945"/>
        </p:xfrm>
        <a:graphic>
          <a:graphicData uri="http://schemas.openxmlformats.org/drawingml/2006/table">
            <a:tbl>
              <a:tblPr>
                <a:noFill/>
                <a:tableStyleId>{B3ACC0FD-AEE0-4E39-8839-976C53EDC0D0}</a:tableStyleId>
              </a:tblPr>
              <a:tblGrid>
                <a:gridCol w="65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4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2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7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non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synonymous</a:t>
                      </a:r>
                      <a:endParaRPr sz="1100" b="1"/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hom</a:t>
                      </a:r>
                      <a:endParaRPr sz="1200" b="1"/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het</a:t>
                      </a:r>
                      <a:endParaRPr sz="1200" b="1"/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synonymous</a:t>
                      </a:r>
                      <a:endParaRPr sz="1100" b="1"/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hom</a:t>
                      </a:r>
                      <a:endParaRPr sz="1200" b="1"/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/>
                        <a:t>het</a:t>
                      </a:r>
                      <a:endParaRPr sz="1200" b="1"/>
                    </a:p>
                  </a:txBody>
                  <a:tcPr marL="91425" marR="91425" marT="91425" marB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/>
                        <a:t>nonsynonymous/ synonymous</a:t>
                      </a:r>
                      <a:endParaRPr sz="9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/>
                        <a:t>(%)</a:t>
                      </a:r>
                      <a:endParaRPr sz="900" b="1"/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백은하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9166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3719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(41%)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5447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(59%)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9867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4162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(42%)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5705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(58%)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48 / 52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백나림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7825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3161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(40%)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4664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(60%)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9304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3936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(42%)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5368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(58%)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46 / 54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신지혜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7988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3357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(42%)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4631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(58%)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9607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4070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(42%)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5537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(58%)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45 / 55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류혜진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7645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3248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(42%)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4397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(58%)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9263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3978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(43%)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5285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(57%)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45 / 55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정소령</a:t>
                      </a:r>
                      <a:endParaRPr sz="10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7720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3150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(41%)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4570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(59%)</a:t>
                      </a:r>
                      <a:endParaRPr sz="9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/>
                        <a:t>9336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/>
                        <a:t>3937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(42%)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5399</a:t>
                      </a:r>
                      <a:r>
                        <a:rPr lang="ko" sz="900">
                          <a:solidFill>
                            <a:srgbClr val="434343"/>
                          </a:solidFill>
                        </a:rPr>
                        <a:t>(58%)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45 / 55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CCCCCC"/>
                          </a:solidFill>
                        </a:rPr>
                        <a:t>강서영</a:t>
                      </a:r>
                      <a:endParaRPr sz="1200" b="1">
                        <a:solidFill>
                          <a:srgbClr val="CCCCCC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 b="1"/>
                        <a:t>서영이의 잃어버린 이름을 찾아서,,,,,,,,,,,</a:t>
                      </a:r>
                      <a:endParaRPr sz="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latin typeface="Jua"/>
                          <a:ea typeface="Jua"/>
                          <a:cs typeface="Jua"/>
                          <a:sym typeface="Jua"/>
                        </a:rPr>
                        <a:t>서열</a:t>
                      </a:r>
                      <a:r>
                        <a:rPr lang="ko" sz="1200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r>
                        <a:rPr lang="ko" sz="1200">
                          <a:latin typeface="Jua"/>
                          <a:ea typeface="Jua"/>
                          <a:cs typeface="Jua"/>
                          <a:sym typeface="Jua"/>
                        </a:rPr>
                        <a:t>위</a:t>
                      </a:r>
                      <a:r>
                        <a:rPr lang="ko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★</a:t>
                      </a:r>
                      <a:r>
                        <a:rPr lang="ko" sz="1200">
                          <a:latin typeface="Jua"/>
                          <a:ea typeface="Jua"/>
                          <a:cs typeface="Jua"/>
                          <a:sym typeface="Jua"/>
                        </a:rPr>
                        <a:t>소령</a:t>
                      </a:r>
                      <a:endParaRPr sz="12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ㅈiz0n은ㅎrও</a:t>
                      </a:r>
                      <a:endParaRPr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ⓣ없e맑은i지혜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(길드 MASTER)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※갅ⓖ서영★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㈜괴도혜진†™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((부) 길드 MASTER)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†</a:t>
                      </a:r>
                      <a:r>
                        <a:rPr lang="ko" sz="1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타락천사</a:t>
                      </a:r>
                      <a:r>
                        <a:rPr lang="ko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†</a:t>
                      </a:r>
                      <a:r>
                        <a:rPr lang="ko" sz="1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나림</a:t>
                      </a:r>
                      <a:endParaRPr sz="1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/>
                        <a:t>^-^.......</a:t>
                      </a:r>
                      <a:r>
                        <a:rPr lang="ko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★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-_-^^ 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우주일찐....-_-^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9"/>
          <p:cNvGrpSpPr/>
          <p:nvPr/>
        </p:nvGrpSpPr>
        <p:grpSpPr>
          <a:xfrm>
            <a:off x="3202400" y="1334900"/>
            <a:ext cx="2260750" cy="587075"/>
            <a:chOff x="-280525" y="439450"/>
            <a:chExt cx="2260750" cy="587075"/>
          </a:xfrm>
        </p:grpSpPr>
        <p:sp>
          <p:nvSpPr>
            <p:cNvPr id="186" name="Google Shape;186;p19"/>
            <p:cNvSpPr/>
            <p:nvPr/>
          </p:nvSpPr>
          <p:spPr>
            <a:xfrm>
              <a:off x="1531725" y="439450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-280525" y="515925"/>
              <a:ext cx="1956000" cy="51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 b="1">
                  <a:latin typeface="Trebuchet MS"/>
                  <a:ea typeface="Trebuchet MS"/>
                  <a:cs typeface="Trebuchet MS"/>
                  <a:sym typeface="Trebuchet MS"/>
                </a:rPr>
                <a:t>CONTENTS</a:t>
              </a:r>
              <a:endParaRPr sz="22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8" name="Google Shape;188;p19"/>
          <p:cNvGrpSpPr/>
          <p:nvPr/>
        </p:nvGrpSpPr>
        <p:grpSpPr>
          <a:xfrm>
            <a:off x="2025800" y="2469450"/>
            <a:ext cx="2208900" cy="1021200"/>
            <a:chOff x="2330600" y="1174050"/>
            <a:chExt cx="2208900" cy="1021200"/>
          </a:xfrm>
        </p:grpSpPr>
        <p:sp>
          <p:nvSpPr>
            <p:cNvPr id="189" name="Google Shape;189;p19"/>
            <p:cNvSpPr txBox="1"/>
            <p:nvPr/>
          </p:nvSpPr>
          <p:spPr>
            <a:xfrm>
              <a:off x="2781525" y="1174050"/>
              <a:ext cx="13074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chemeClr val="accent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ko" sz="2400" b="1">
                  <a:solidFill>
                    <a:schemeClr val="accent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0 1  </a:t>
              </a:r>
              <a:endParaRPr sz="2400" b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2330600" y="1813650"/>
              <a:ext cx="22089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accent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NCAD-Metabolism</a:t>
              </a:r>
              <a:endParaRPr sz="1700" b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accent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Catalog</a:t>
              </a:r>
              <a:endParaRPr sz="1700" b="1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496243" y="2480550"/>
            <a:ext cx="2208892" cy="1058450"/>
            <a:chOff x="2433754" y="1185150"/>
            <a:chExt cx="2355900" cy="1058450"/>
          </a:xfrm>
        </p:grpSpPr>
        <p:sp>
          <p:nvSpPr>
            <p:cNvPr id="192" name="Google Shape;192;p19"/>
            <p:cNvSpPr txBox="1"/>
            <p:nvPr/>
          </p:nvSpPr>
          <p:spPr>
            <a:xfrm>
              <a:off x="2890475" y="1185150"/>
              <a:ext cx="13074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0 2 </a:t>
              </a:r>
              <a:r>
                <a:rPr lang="ko" sz="3000" b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 sz="30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3" name="Google Shape;193;p19"/>
            <p:cNvSpPr txBox="1"/>
            <p:nvPr/>
          </p:nvSpPr>
          <p:spPr>
            <a:xfrm>
              <a:off x="2433754" y="1823000"/>
              <a:ext cx="2355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ko" sz="1500" b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SNP Annotation Tool</a:t>
              </a:r>
              <a:endParaRPr sz="15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94" name="Google Shape;194;p19"/>
          <p:cNvSpPr/>
          <p:nvPr/>
        </p:nvSpPr>
        <p:spPr>
          <a:xfrm flipH="1">
            <a:off x="157450" y="0"/>
            <a:ext cx="28500" cy="7545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 rot="5400000">
            <a:off x="316075" y="-210475"/>
            <a:ext cx="31200" cy="6633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 rot="10800000" flipH="1">
            <a:off x="8935600" y="4419600"/>
            <a:ext cx="28500" cy="7545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/>
          <p:nvPr/>
        </p:nvSpPr>
        <p:spPr>
          <a:xfrm rot="-5400000">
            <a:off x="8796750" y="4692675"/>
            <a:ext cx="31200" cy="663300"/>
          </a:xfrm>
          <a:prstGeom prst="rect">
            <a:avLst/>
          </a:prstGeom>
          <a:solidFill>
            <a:srgbClr val="FECC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0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203" name="Google Shape;203;p20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NCAD - Metabolism Catalog</a:t>
              </a:r>
              <a:endParaRPr sz="26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5" name="Google Shape;205;p20"/>
          <p:cNvSpPr/>
          <p:nvPr/>
        </p:nvSpPr>
        <p:spPr>
          <a:xfrm>
            <a:off x="2829173" y="1610625"/>
            <a:ext cx="1640100" cy="1347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FE5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ko" sz="16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affeine</a:t>
            </a:r>
            <a:endParaRPr sz="16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567175" y="1610625"/>
            <a:ext cx="1640100" cy="1347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FE5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D</a:t>
            </a:r>
            <a:r>
              <a:rPr lang="ko" sz="16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rugs</a:t>
            </a:r>
            <a:endParaRPr sz="16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4698174" y="1610625"/>
            <a:ext cx="1640100" cy="1347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FE5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ko" sz="16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lcohol</a:t>
            </a:r>
            <a:endParaRPr sz="16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750525" y="3486075"/>
            <a:ext cx="7524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일상생활과 밀접한 연관이 있는 물질들의  </a:t>
            </a: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SNP</a:t>
            </a:r>
            <a:r>
              <a:rPr lang="ko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에 따른  </a:t>
            </a:r>
            <a:r>
              <a:rPr lang="ko" sz="1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Metabolism</a:t>
            </a:r>
            <a:endParaRPr sz="1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해당 trait의  GWAS catalog  표기 방식 이해  &amp;  개인 SNP와의  비교</a:t>
            </a:r>
            <a:endParaRPr sz="1300"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936725" y="1610625"/>
            <a:ext cx="1640100" cy="1347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FE59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lang="ko" sz="16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icotine</a:t>
            </a:r>
            <a:endParaRPr sz="1600" b="1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1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215" name="Google Shape;215;p21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CAD - Metabolism Catalog</a:t>
              </a:r>
              <a:endParaRPr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17" name="Google Shape;217;p21"/>
          <p:cNvSpPr txBox="1"/>
          <p:nvPr/>
        </p:nvSpPr>
        <p:spPr>
          <a:xfrm>
            <a:off x="1177275" y="2990550"/>
            <a:ext cx="2783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Trebuchet MS"/>
                <a:ea typeface="Trebuchet MS"/>
                <a:cs typeface="Trebuchet MS"/>
                <a:sym typeface="Trebuchet MS"/>
              </a:rPr>
              <a:t> NMR (nicotine metabolite ratio)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Trebuchet MS"/>
                <a:ea typeface="Trebuchet MS"/>
                <a:cs typeface="Trebuchet MS"/>
                <a:sym typeface="Trebuchet MS"/>
              </a:rPr>
              <a:t> : 3’ hydroxycotinine/cotinine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8" name="Google Shape;218;p21"/>
          <p:cNvCxnSpPr/>
          <p:nvPr/>
        </p:nvCxnSpPr>
        <p:spPr>
          <a:xfrm rot="10800000">
            <a:off x="3638650" y="3066738"/>
            <a:ext cx="0" cy="389400"/>
          </a:xfrm>
          <a:prstGeom prst="straightConnector1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21"/>
          <p:cNvSpPr/>
          <p:nvPr/>
        </p:nvSpPr>
        <p:spPr>
          <a:xfrm>
            <a:off x="1006325" y="1473250"/>
            <a:ext cx="1261800" cy="42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Trebuchet MS"/>
                <a:ea typeface="Trebuchet MS"/>
                <a:cs typeface="Trebuchet MS"/>
                <a:sym typeface="Trebuchet MS"/>
              </a:rPr>
              <a:t>nicotine</a:t>
            </a:r>
            <a:endParaRPr sz="13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3368525" y="1471224"/>
            <a:ext cx="1901400" cy="42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Trebuchet MS"/>
                <a:ea typeface="Trebuchet MS"/>
                <a:cs typeface="Trebuchet MS"/>
                <a:sym typeface="Trebuchet MS"/>
              </a:rPr>
              <a:t>cotinine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Trebuchet MS"/>
                <a:ea typeface="Trebuchet MS"/>
                <a:cs typeface="Trebuchet MS"/>
                <a:sym typeface="Trebuchet MS"/>
              </a:rPr>
              <a:t>(80%)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1" name="Google Shape;221;p21"/>
          <p:cNvCxnSpPr/>
          <p:nvPr/>
        </p:nvCxnSpPr>
        <p:spPr>
          <a:xfrm>
            <a:off x="2446975" y="1661250"/>
            <a:ext cx="726900" cy="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" name="Google Shape;222;p21"/>
          <p:cNvSpPr/>
          <p:nvPr/>
        </p:nvSpPr>
        <p:spPr>
          <a:xfrm>
            <a:off x="6416525" y="1471224"/>
            <a:ext cx="1901400" cy="423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Trebuchet MS"/>
                <a:ea typeface="Trebuchet MS"/>
                <a:cs typeface="Trebuchet MS"/>
                <a:sym typeface="Trebuchet MS"/>
              </a:rPr>
              <a:t>3’ hydroxycotinine</a:t>
            </a:r>
            <a:endParaRPr sz="11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3" name="Google Shape;223;p21"/>
          <p:cNvCxnSpPr/>
          <p:nvPr/>
        </p:nvCxnSpPr>
        <p:spPr>
          <a:xfrm>
            <a:off x="5494975" y="1661250"/>
            <a:ext cx="726900" cy="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1"/>
          <p:cNvCxnSpPr/>
          <p:nvPr/>
        </p:nvCxnSpPr>
        <p:spPr>
          <a:xfrm flipH="1">
            <a:off x="5825950" y="1356138"/>
            <a:ext cx="5100" cy="305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5" name="Google Shape;225;p21"/>
          <p:cNvSpPr txBox="1"/>
          <p:nvPr/>
        </p:nvSpPr>
        <p:spPr>
          <a:xfrm>
            <a:off x="5197750" y="1096400"/>
            <a:ext cx="1261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5529325" y="1098613"/>
            <a:ext cx="6582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CYP2A6</a:t>
            </a:r>
            <a:endParaRPr sz="950"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185475" y="4889750"/>
            <a:ext cx="8899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434343"/>
                </a:solidFill>
              </a:rPr>
              <a:t>Chenoweth, Meghan J., et al. "Genome‐wide association study of a nicotine metabolism biomarker in African American smokers: impact of chromosome 19 genetic influences." </a:t>
            </a:r>
            <a:r>
              <a:rPr lang="ko" sz="600" i="1">
                <a:solidFill>
                  <a:srgbClr val="434343"/>
                </a:solidFill>
              </a:rPr>
              <a:t>Addiction</a:t>
            </a:r>
            <a:r>
              <a:rPr lang="ko" sz="600">
                <a:solidFill>
                  <a:srgbClr val="434343"/>
                </a:solidFill>
              </a:rPr>
              <a:t> 113.3 (2018): 509-523.</a:t>
            </a:r>
            <a:endParaRPr sz="600">
              <a:solidFill>
                <a:srgbClr val="434343"/>
              </a:solidFill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185475" y="4767325"/>
            <a:ext cx="87990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434343"/>
                </a:solidFill>
              </a:rPr>
              <a:t>Benowitz, Neal L., Janne Hukkanen, and Peyton Jacob. "Nicotine chemistry, metabolism, kinetics and biomarkers." </a:t>
            </a:r>
            <a:r>
              <a:rPr lang="ko" sz="600" i="1">
                <a:solidFill>
                  <a:srgbClr val="434343"/>
                </a:solidFill>
              </a:rPr>
              <a:t>Nicotine psychopharmacology</a:t>
            </a:r>
            <a:r>
              <a:rPr lang="ko" sz="600">
                <a:solidFill>
                  <a:srgbClr val="434343"/>
                </a:solidFill>
              </a:rPr>
              <a:t>. Springer, Berlin, Heidelberg, 2009. 29-60.</a:t>
            </a:r>
            <a:endParaRPr sz="600">
              <a:solidFill>
                <a:srgbClr val="434343"/>
              </a:solidFill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4999300" y="2646975"/>
            <a:ext cx="2520900" cy="1176600"/>
          </a:xfrm>
          <a:prstGeom prst="rect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5117526" y="2684425"/>
            <a:ext cx="30273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FAST metabolism</a:t>
            </a:r>
            <a:endParaRPr sz="12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HIGH nicotine consumption</a:t>
            </a:r>
            <a:endParaRPr sz="12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HIGH nicotine dependence</a:t>
            </a:r>
            <a:endParaRPr sz="12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HIGH disease risk</a:t>
            </a:r>
            <a:endParaRPr sz="12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31" name="Google Shape;231;p21"/>
          <p:cNvCxnSpPr/>
          <p:nvPr/>
        </p:nvCxnSpPr>
        <p:spPr>
          <a:xfrm>
            <a:off x="4040138" y="3261438"/>
            <a:ext cx="726900" cy="0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21"/>
          <p:cNvSpPr txBox="1"/>
          <p:nvPr/>
        </p:nvSpPr>
        <p:spPr>
          <a:xfrm>
            <a:off x="2481325" y="1098613"/>
            <a:ext cx="6582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 b="1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CYP2A6</a:t>
            </a:r>
            <a:endParaRPr sz="950" b="1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33" name="Google Shape;233;p21"/>
          <p:cNvCxnSpPr/>
          <p:nvPr/>
        </p:nvCxnSpPr>
        <p:spPr>
          <a:xfrm flipH="1">
            <a:off x="2777950" y="1356138"/>
            <a:ext cx="5100" cy="305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4" name="Google Shape;234;p21"/>
          <p:cNvSpPr txBox="1"/>
          <p:nvPr/>
        </p:nvSpPr>
        <p:spPr>
          <a:xfrm>
            <a:off x="185475" y="4661150"/>
            <a:ext cx="8799000" cy="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434343"/>
                </a:solidFill>
              </a:rPr>
              <a:t>Patel, Yesha M., et al. "Novel association of genetic markers affecting CYP2A6 activity and lung cancer risk." </a:t>
            </a:r>
            <a:r>
              <a:rPr lang="ko" sz="600" i="1">
                <a:solidFill>
                  <a:srgbClr val="434343"/>
                </a:solidFill>
              </a:rPr>
              <a:t>Cancer research</a:t>
            </a:r>
            <a:r>
              <a:rPr lang="ko" sz="600">
                <a:solidFill>
                  <a:srgbClr val="434343"/>
                </a:solidFill>
              </a:rPr>
              <a:t> 76.19 (2016): 5768-5776.5768–5776.</a:t>
            </a:r>
            <a:endParaRPr sz="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50" y="1215625"/>
            <a:ext cx="8097124" cy="1761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2"/>
          <p:cNvGrpSpPr/>
          <p:nvPr/>
        </p:nvGrpSpPr>
        <p:grpSpPr>
          <a:xfrm>
            <a:off x="215400" y="182875"/>
            <a:ext cx="5708300" cy="658200"/>
            <a:chOff x="748800" y="335275"/>
            <a:chExt cx="5708300" cy="658200"/>
          </a:xfrm>
        </p:grpSpPr>
        <p:sp>
          <p:nvSpPr>
            <p:cNvPr id="241" name="Google Shape;241;p22"/>
            <p:cNvSpPr/>
            <p:nvPr/>
          </p:nvSpPr>
          <p:spPr>
            <a:xfrm>
              <a:off x="748800" y="335275"/>
              <a:ext cx="448500" cy="438900"/>
            </a:xfrm>
            <a:prstGeom prst="rect">
              <a:avLst/>
            </a:prstGeom>
            <a:noFill/>
            <a:ln w="38100" cap="flat" cmpd="sng">
              <a:solidFill>
                <a:srgbClr val="FECC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916400" y="420775"/>
              <a:ext cx="5540700" cy="57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#1. </a:t>
              </a:r>
              <a:r>
                <a:rPr lang="ko" sz="2600" b="1" i="1">
                  <a:solidFill>
                    <a:srgbClr val="CC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</a:t>
              </a:r>
              <a:r>
                <a:rPr lang="ko" sz="2600" b="1" i="1">
                  <a:solidFill>
                    <a:srgbClr val="434343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CAD - Metabolism Catalog</a:t>
              </a:r>
              <a:endParaRPr sz="2600" b="1" i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43" name="Google Shape;243;p22"/>
          <p:cNvSpPr/>
          <p:nvPr/>
        </p:nvSpPr>
        <p:spPr>
          <a:xfrm>
            <a:off x="7364700" y="1162400"/>
            <a:ext cx="731100" cy="181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 txBox="1"/>
          <p:nvPr/>
        </p:nvSpPr>
        <p:spPr>
          <a:xfrm>
            <a:off x="6564500" y="521600"/>
            <a:ext cx="2491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FAST  metabolism </a:t>
            </a:r>
            <a:endParaRPr sz="1100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high nicotine dependence</a:t>
            </a:r>
            <a:endParaRPr sz="1100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5" name="Google Shape;245;p22"/>
          <p:cNvCxnSpPr/>
          <p:nvPr/>
        </p:nvCxnSpPr>
        <p:spPr>
          <a:xfrm>
            <a:off x="7737213" y="960560"/>
            <a:ext cx="0" cy="200400"/>
          </a:xfrm>
          <a:prstGeom prst="straightConnector1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2"/>
          <p:cNvSpPr txBox="1"/>
          <p:nvPr/>
        </p:nvSpPr>
        <p:spPr>
          <a:xfrm>
            <a:off x="6059950" y="3276675"/>
            <a:ext cx="2541300" cy="921000"/>
          </a:xfrm>
          <a:prstGeom prst="rect">
            <a:avLst/>
          </a:prstGeom>
          <a:noFill/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6087801" y="3313850"/>
            <a:ext cx="25413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FAST metabolism</a:t>
            </a:r>
            <a:endParaRPr sz="12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*  HIGH nicotine consumption /</a:t>
            </a:r>
            <a:br>
              <a:rPr lang="ko" sz="12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ko" sz="1200" b="1">
                <a:solidFill>
                  <a:srgbClr val="A61C00"/>
                </a:solidFill>
                <a:latin typeface="Trebuchet MS"/>
                <a:ea typeface="Trebuchet MS"/>
                <a:cs typeface="Trebuchet MS"/>
                <a:sym typeface="Trebuchet MS"/>
              </a:rPr>
              <a:t>   dependence / disease risk</a:t>
            </a:r>
            <a:endParaRPr sz="1200" b="1">
              <a:solidFill>
                <a:srgbClr val="A61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717375" y="3692375"/>
            <a:ext cx="16503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Trebuchet MS"/>
                <a:ea typeface="Trebuchet MS"/>
                <a:cs typeface="Trebuchet MS"/>
                <a:sym typeface="Trebuchet MS"/>
              </a:rPr>
              <a:t>Nobody</a:t>
            </a:r>
            <a:endParaRPr sz="20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4079</Words>
  <Application>Microsoft Macintosh PowerPoint</Application>
  <PresentationFormat>화면 슬라이드 쇼(16:9)</PresentationFormat>
  <Paragraphs>744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Trebuchet MS</vt:lpstr>
      <vt:lpstr>Arial</vt:lpstr>
      <vt:lpstr>Do Hyeon</vt:lpstr>
      <vt:lpstr>Ubuntu</vt:lpstr>
      <vt:lpstr>Jua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백나림(과학교육과)</cp:lastModifiedBy>
  <cp:revision>1</cp:revision>
  <dcterms:modified xsi:type="dcterms:W3CDTF">2023-01-25T02:54:49Z</dcterms:modified>
</cp:coreProperties>
</file>